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445" r:id="rId2"/>
    <p:sldId id="429" r:id="rId3"/>
    <p:sldId id="446" r:id="rId4"/>
    <p:sldId id="764" r:id="rId5"/>
    <p:sldId id="784" r:id="rId6"/>
    <p:sldId id="405" r:id="rId7"/>
    <p:sldId id="447" r:id="rId8"/>
    <p:sldId id="762" r:id="rId9"/>
    <p:sldId id="780" r:id="rId10"/>
    <p:sldId id="783" r:id="rId11"/>
    <p:sldId id="448" r:id="rId12"/>
    <p:sldId id="773" r:id="rId13"/>
    <p:sldId id="789" r:id="rId14"/>
    <p:sldId id="788" r:id="rId15"/>
    <p:sldId id="325" r:id="rId16"/>
    <p:sldId id="766" r:id="rId17"/>
    <p:sldId id="449" r:id="rId18"/>
    <p:sldId id="790" r:id="rId19"/>
    <p:sldId id="767" r:id="rId20"/>
    <p:sldId id="791" r:id="rId21"/>
    <p:sldId id="768" r:id="rId22"/>
    <p:sldId id="770" r:id="rId23"/>
    <p:sldId id="450" r:id="rId24"/>
    <p:sldId id="342" r:id="rId25"/>
    <p:sldId id="794" r:id="rId26"/>
    <p:sldId id="795" r:id="rId27"/>
    <p:sldId id="782" r:id="rId28"/>
    <p:sldId id="798" r:id="rId29"/>
    <p:sldId id="451" r:id="rId30"/>
    <p:sldId id="353" r:id="rId31"/>
    <p:sldId id="778" r:id="rId32"/>
    <p:sldId id="799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retendard Black" panose="02000A03000000020004" pitchFamily="50" charset="-127"/>
      <p:bold r:id="rId39"/>
    </p:embeddedFont>
    <p:embeddedFont>
      <p:font typeface="Pretendard ExtraBold" panose="02000903000000020004" pitchFamily="50" charset="-127"/>
      <p:bold r:id="rId40"/>
    </p:embeddedFont>
    <p:embeddedFont>
      <p:font typeface="Pretendard Light" panose="02000403000000020004" pitchFamily="50" charset="-127"/>
      <p:regular r:id="rId41"/>
    </p:embeddedFont>
    <p:embeddedFont>
      <p:font typeface="Pretendard Medium" panose="02000603000000020004" pitchFamily="50" charset="-127"/>
      <p:regular r:id="rId42"/>
    </p:embeddedFont>
    <p:embeddedFont>
      <p:font typeface="Pretendard SemiBold" panose="02000703000000020004" pitchFamily="50" charset="-127"/>
      <p:bold r:id="rId43"/>
    </p:embeddedFont>
    <p:embeddedFont>
      <p:font typeface="검은고딕 블랙" panose="00000A00000000000000" pitchFamily="50" charset="-127"/>
      <p:bold r:id="rId44"/>
    </p:embeddedFont>
    <p:embeddedFont>
      <p:font typeface="나눔고딕 ExtraBold" panose="020D0904000000000000" pitchFamily="50" charset="-127"/>
      <p:bold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45"/>
            <p14:sldId id="429"/>
            <p14:sldId id="446"/>
            <p14:sldId id="764"/>
            <p14:sldId id="784"/>
            <p14:sldId id="405"/>
            <p14:sldId id="447"/>
            <p14:sldId id="762"/>
            <p14:sldId id="780"/>
            <p14:sldId id="783"/>
            <p14:sldId id="448"/>
            <p14:sldId id="773"/>
            <p14:sldId id="789"/>
            <p14:sldId id="788"/>
            <p14:sldId id="325"/>
            <p14:sldId id="766"/>
            <p14:sldId id="449"/>
            <p14:sldId id="790"/>
            <p14:sldId id="767"/>
            <p14:sldId id="791"/>
            <p14:sldId id="768"/>
            <p14:sldId id="770"/>
            <p14:sldId id="450"/>
            <p14:sldId id="342"/>
            <p14:sldId id="794"/>
            <p14:sldId id="795"/>
            <p14:sldId id="782"/>
            <p14:sldId id="798"/>
            <p14:sldId id="451"/>
            <p14:sldId id="353"/>
            <p14:sldId id="778"/>
            <p14:sldId id="7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FBC"/>
    <a:srgbClr val="122162"/>
    <a:srgbClr val="182C82"/>
    <a:srgbClr val="7F7F7F"/>
    <a:srgbClr val="A6A6A6"/>
    <a:srgbClr val="2341C3"/>
    <a:srgbClr val="2F5597"/>
    <a:srgbClr val="4472C4"/>
    <a:srgbClr val="284AD8"/>
    <a:srgbClr val="50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DEF3-CA78-4FB9-B741-B25615B0C0D2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CAE65-602F-4823-96E1-EFEF13767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4504F-AAC9-0783-C097-52CDF41DA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FA0A7-45E4-24E3-5EAC-2B08C546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E3F89-7365-175F-4977-946A574D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A6F13-5F46-377F-2C98-F4844C85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3729E-9563-F1BA-862E-5247675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8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71E5-565B-6158-F297-E43DA505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C7F9EE-D233-B2B1-6270-6DEA18B92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8EFB3-6C9B-9DC5-1A84-3F86A0C1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9FC40-BBDB-0837-6972-7013C5EF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A9E42-765C-4557-C753-0E6FC9F3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929A2B-756F-518E-2077-A25A66269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7FFAA0-CBBC-5749-B427-942FB9AC5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4D494-7892-A3B2-8F15-E6860C40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BE6CD-32F1-6C6A-B04D-2432F51D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5A10E-9F6C-771A-57C8-D63C5663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12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0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07F5C-9080-C872-CC4D-7C1FFF2F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C547A-3EC5-749F-1BD0-D46FFDF3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F9F9A-A465-3C21-73AD-DF9A292A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2B195-F2A6-92D2-891B-B8B745D5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DAC40-5B75-0C40-20FE-D17AF0FB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7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A0BA6-B6BD-21EF-CCBE-561C28C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10FB1-1FB6-14A8-B769-860AA4825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7C845C-7774-19E4-9E26-DBA67A69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A83CD-7844-2727-FD27-DEB66224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DE51F-2E57-C0EB-E0FF-628F320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627E4-FA64-2F88-7A4E-36BE0571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A8E3C-240D-002B-15F4-81CF6523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91B560-4022-35E0-D8BB-84FC050D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9E4870-C06C-ECEA-4ECE-7E44C484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4C3CE-C94E-0529-52BD-07113923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172F7-BEF4-2919-CE62-8487F61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8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98356-F0D3-B8EB-37B1-C214A001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08B86-5850-C6B5-719E-44BC7807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700D08-CF44-E35F-E1D4-F461103F2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25C1AD-0A0C-1E00-DDE3-283AB2FC7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E5F778-C8B2-61DA-7D0F-6EA8A692F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263611-5F6F-CB40-16A5-92974481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BD62C-F997-CD40-D23D-3BE2229B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A0785F-91D5-7EA4-DAA4-179DF136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1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98333-F5A9-F4BD-FD6D-2E8B6F7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B36342-9876-C010-E053-ED61C580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960445-6D89-0BB2-25FA-DE938E68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6C7090-FCEA-7E95-AFC1-6D5401CC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25F03-D2FE-6C3F-7C7E-04B8F322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45C3BD-DE4E-E98B-3731-2216D8EF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4E274-5B0C-1525-ACA8-94BDA322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3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F88C1-6A07-B56A-3EC6-3B1D7B1F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67301-A556-5EEE-744A-1F1203FA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7B4809-A828-97A5-CB9C-CEAFAE365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C1857-2730-1811-2FE3-7A2FC780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A10B3-F430-4ADF-B839-9E94E507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41533-75A1-2D2E-00CA-20E66D98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2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7CB0E-3411-10D4-290F-3BD5F592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7443E5-E984-D412-3155-55225FA7C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DA0F1-BC37-979E-0BE5-CAADFD692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DF4703-D7CD-F56C-E73A-A9B4B60B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96CC9A-016D-E0AB-6E98-8D4C168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FCB40-E8B1-7A55-62D0-E375DC36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7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EA0E26-AAE1-65C9-DA03-BEA59FFA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056F38-0AF6-D7B8-BB81-B1D0F62A2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444E4-06C8-C8F6-3A60-DA0EBD40C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0BAD0-83B3-4007-BFB8-21F8694AB7B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CE89E-4EF5-4B7C-F9A6-919E193A6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FBEE9-DEA4-F59B-86DD-84D86598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C79B-DD1C-4446-9A63-D4F3CF046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0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ko/what-is/devsecops/" TargetMode="External"/><Relationship Id="rId3" Type="http://schemas.openxmlformats.org/officeDocument/2006/relationships/hyperlink" Target="https://news.vmware.com/kr/industries/transforming-allianz-into-an-agile-organization/rnn98jp9" TargetMode="External"/><Relationship Id="rId7" Type="http://schemas.openxmlformats.org/officeDocument/2006/relationships/hyperlink" Target="https://www.ciokorea.com/news/194009" TargetMode="External"/><Relationship Id="rId2" Type="http://schemas.openxmlformats.org/officeDocument/2006/relationships/hyperlink" Target="https://byline.network/2022/11/22-216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.blog.naver.com/infopub/222059275874" TargetMode="External"/><Relationship Id="rId5" Type="http://schemas.openxmlformats.org/officeDocument/2006/relationships/hyperlink" Target="https://aws.amazon.com/ko/devops/" TargetMode="External"/><Relationship Id="rId4" Type="http://schemas.openxmlformats.org/officeDocument/2006/relationships/hyperlink" Target="https://blog.naver.com/inspien01/223179175549" TargetMode="External"/><Relationship Id="rId9" Type="http://schemas.openxmlformats.org/officeDocument/2006/relationships/hyperlink" Target="https://newrelic.com/kr/resources/white-papers/devops-nextphas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22675A86-2C4B-4B5B-8C1B-9E99D070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CB7FC8-F223-41F6-8AAB-CC4749FD18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BF4FD-668C-1950-5D5B-E20AD7D28D3A}"/>
              </a:ext>
            </a:extLst>
          </p:cNvPr>
          <p:cNvSpPr txBox="1"/>
          <p:nvPr/>
        </p:nvSpPr>
        <p:spPr>
          <a:xfrm>
            <a:off x="4400330" y="1745522"/>
            <a:ext cx="335925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7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6B7966-BE16-26ED-23E5-621FD9164E8B}"/>
              </a:ext>
            </a:extLst>
          </p:cNvPr>
          <p:cNvSpPr/>
          <p:nvPr/>
        </p:nvSpPr>
        <p:spPr>
          <a:xfrm>
            <a:off x="0" y="6164947"/>
            <a:ext cx="12192000" cy="699071"/>
          </a:xfrm>
          <a:prstGeom prst="rect">
            <a:avLst/>
          </a:prstGeom>
          <a:solidFill>
            <a:srgbClr val="223FB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CFAF-5000-B7B3-F775-928B03F12885}"/>
              </a:ext>
            </a:extLst>
          </p:cNvPr>
          <p:cNvSpPr txBox="1"/>
          <p:nvPr/>
        </p:nvSpPr>
        <p:spPr>
          <a:xfrm>
            <a:off x="5456870" y="2853518"/>
            <a:ext cx="1246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CS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발표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D6A26-5FE4-2A70-210C-923FA52B9C03}"/>
              </a:ext>
            </a:extLst>
          </p:cNvPr>
          <p:cNvSpPr txBox="1"/>
          <p:nvPr/>
        </p:nvSpPr>
        <p:spPr>
          <a:xfrm>
            <a:off x="112295" y="6193402"/>
            <a:ext cx="1196741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1</a:t>
            </a:r>
            <a:r>
              <a:rPr lang="ko-KR" altLang="en-US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석 </a:t>
            </a:r>
            <a:r>
              <a:rPr lang="en-US" altLang="ko-KR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조                                              </a:t>
            </a:r>
            <a:r>
              <a:rPr lang="en-US" altLang="ko-KR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							            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조장 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우지연</a:t>
            </a:r>
            <a:endParaRPr lang="en-US" altLang="ko-KR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retendard Black" panose="02000A03000000020004" pitchFamily="50" charset="-127"/>
            </a:endParaRPr>
          </a:p>
          <a:p>
            <a:r>
              <a:rPr lang="ko-KR" altLang="en-US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발표자</a:t>
            </a:r>
            <a:r>
              <a:rPr lang="en-US" altLang="ko-KR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이동현                                                                                    </a:t>
            </a:r>
            <a:r>
              <a:rPr lang="en-US" altLang="ko-KR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				  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           조원 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:</a:t>
            </a:r>
            <a:r>
              <a:rPr lang="en-US" altLang="ko-KR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김영환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김태형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김현욱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 Black" panose="02000A03000000020004" pitchFamily="50" charset="-127"/>
              </a:rPr>
              <a:t>하승우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64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2313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컨테이너 동작 과정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AutoShape 2" descr="Docker Architecture diagram">
            <a:extLst>
              <a:ext uri="{FF2B5EF4-FFF2-40B4-BE49-F238E27FC236}">
                <a16:creationId xmlns:a16="http://schemas.microsoft.com/office/drawing/2014/main" id="{D2EC7047-6DA7-16AA-A4C9-8E1CC9CEB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8830B7C0-85B8-CADE-FD78-CB0A2D2499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0563" y="3428999"/>
            <a:ext cx="3020237" cy="30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BF81EF-B8EC-CC25-B6A0-E7C9ADBD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17168"/>
            <a:ext cx="9582150" cy="521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B5E3A3-E10A-4747-4DBD-7E09983E0568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94321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lumMod val="96000"/>
                  <a:lumOff val="4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F992-F797-4289-A04A-7FD67F475999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3EC49-21F3-0BAA-077A-9557F4101BCE}"/>
              </a:ext>
            </a:extLst>
          </p:cNvPr>
          <p:cNvSpPr txBox="1"/>
          <p:nvPr/>
        </p:nvSpPr>
        <p:spPr>
          <a:xfrm>
            <a:off x="1174750" y="887855"/>
            <a:ext cx="38680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장점 및 사례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27D8-BAD1-0EED-1664-A2A60338FE68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16572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588620" y="247015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507BC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확장성과 유연성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507BC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179410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변화에 빠르게 대처하고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고객이 쉽게 서비스를 배포하고 관리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높은 신뢰성과 확장성 제공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장점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BE84E7E2-15A8-1F6E-F567-16B9D1240B61}"/>
              </a:ext>
            </a:extLst>
          </p:cNvPr>
          <p:cNvSpPr/>
          <p:nvPr/>
        </p:nvSpPr>
        <p:spPr>
          <a:xfrm>
            <a:off x="1117131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2341C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D7BD830E-6D8D-1FCD-0E48-C57771303988}"/>
              </a:ext>
            </a:extLst>
          </p:cNvPr>
          <p:cNvSpPr/>
          <p:nvPr/>
        </p:nvSpPr>
        <p:spPr>
          <a:xfrm>
            <a:off x="450586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81EF89-1427-5512-2320-6DC1FB0AC212}"/>
              </a:ext>
            </a:extLst>
          </p:cNvPr>
          <p:cNvSpPr txBox="1"/>
          <p:nvPr/>
        </p:nvSpPr>
        <p:spPr>
          <a:xfrm>
            <a:off x="1521308" y="2470154"/>
            <a:ext cx="228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빠른 속도와 빠른 배포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908CDE-1FF5-4E24-4012-016F4C1AF823}"/>
              </a:ext>
            </a:extLst>
          </p:cNvPr>
          <p:cNvSpPr txBox="1"/>
          <p:nvPr/>
        </p:nvSpPr>
        <p:spPr>
          <a:xfrm>
            <a:off x="1381405" y="4141447"/>
            <a:ext cx="2646177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지속적 소통으로 협업을 통해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빠른 문제 해결과 시간 절약 가능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768781-0106-89D8-3E87-8E9444D650BE}"/>
              </a:ext>
            </a:extLst>
          </p:cNvPr>
          <p:cNvSpPr txBox="1"/>
          <p:nvPr/>
        </p:nvSpPr>
        <p:spPr>
          <a:xfrm>
            <a:off x="4802643" y="2470154"/>
            <a:ext cx="249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자동화를 통한 비용 절감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7D70E-355B-506F-F3CF-80D1A5E27414}"/>
              </a:ext>
            </a:extLst>
          </p:cNvPr>
          <p:cNvSpPr txBox="1"/>
          <p:nvPr/>
        </p:nvSpPr>
        <p:spPr>
          <a:xfrm>
            <a:off x="4770139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일반적인 관리를 자동화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대규모 운영 간소화로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시스템에 대한 가시성 개선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 descr="클립아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E9C485A3-CD21-F409-7360-06B1E653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4" y="3094332"/>
            <a:ext cx="1121238" cy="802704"/>
          </a:xfrm>
          <a:prstGeom prst="rect">
            <a:avLst/>
          </a:prstGeom>
        </p:spPr>
      </p:pic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DBD82D1D-B82B-A801-ABE5-8385C65A8F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3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47" y="3093971"/>
            <a:ext cx="689107" cy="689107"/>
          </a:xfrm>
          <a:prstGeom prst="rect">
            <a:avLst/>
          </a:prstGeom>
          <a:noFill/>
        </p:spPr>
      </p:pic>
      <p:pic>
        <p:nvPicPr>
          <p:cNvPr id="4" name="그림 3" descr="스케치, 클립아트, 상징, 그림이(가) 표시된 사진&#10;&#10;자동 생성된 설명">
            <a:extLst>
              <a:ext uri="{FF2B5EF4-FFF2-40B4-BE49-F238E27FC236}">
                <a16:creationId xmlns:a16="http://schemas.microsoft.com/office/drawing/2014/main" id="{E166B2AB-D394-AB35-1888-DAF330AF54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96" y="2994668"/>
            <a:ext cx="990592" cy="990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33616-5FAB-A15E-A1AC-2FA9BDA23DD8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95425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588620" y="247015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507BC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확장성과 유연성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507BC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179410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변화에 빠르게 대처하고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고객이 쉽게 서비스를 배포하고 관리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높은 신뢰성과 확장성 제공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장점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BE84E7E2-15A8-1F6E-F567-16B9D1240B61}"/>
              </a:ext>
            </a:extLst>
          </p:cNvPr>
          <p:cNvSpPr/>
          <p:nvPr/>
        </p:nvSpPr>
        <p:spPr>
          <a:xfrm>
            <a:off x="1117131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D7BD830E-6D8D-1FCD-0E48-C57771303988}"/>
              </a:ext>
            </a:extLst>
          </p:cNvPr>
          <p:cNvSpPr/>
          <p:nvPr/>
        </p:nvSpPr>
        <p:spPr>
          <a:xfrm>
            <a:off x="450586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2341C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81EF89-1427-5512-2320-6DC1FB0AC212}"/>
              </a:ext>
            </a:extLst>
          </p:cNvPr>
          <p:cNvSpPr txBox="1"/>
          <p:nvPr/>
        </p:nvSpPr>
        <p:spPr>
          <a:xfrm>
            <a:off x="1521308" y="2470154"/>
            <a:ext cx="228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507BC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빠른 속도와 빠른 배포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507BC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908CDE-1FF5-4E24-4012-016F4C1AF823}"/>
              </a:ext>
            </a:extLst>
          </p:cNvPr>
          <p:cNvSpPr txBox="1"/>
          <p:nvPr/>
        </p:nvSpPr>
        <p:spPr>
          <a:xfrm>
            <a:off x="1381405" y="4141447"/>
            <a:ext cx="2646177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지속적 소통으로 협업을 통해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빠른 문제 해결과 시간 절약 가능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768781-0106-89D8-3E87-8E9444D650BE}"/>
              </a:ext>
            </a:extLst>
          </p:cNvPr>
          <p:cNvSpPr txBox="1"/>
          <p:nvPr/>
        </p:nvSpPr>
        <p:spPr>
          <a:xfrm>
            <a:off x="4802643" y="2470154"/>
            <a:ext cx="249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자동화를 통한 비용 절감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7D70E-355B-506F-F3CF-80D1A5E27414}"/>
              </a:ext>
            </a:extLst>
          </p:cNvPr>
          <p:cNvSpPr txBox="1"/>
          <p:nvPr/>
        </p:nvSpPr>
        <p:spPr>
          <a:xfrm>
            <a:off x="4770139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일반적인 관리를 자동화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대규모 운영 간소화로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시스템에 대한 가시성 개선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DBD82D1D-B82B-A801-ABE5-8385C65A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3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47" y="3093971"/>
            <a:ext cx="689107" cy="689107"/>
          </a:xfrm>
          <a:prstGeom prst="rect">
            <a:avLst/>
          </a:prstGeom>
          <a:noFill/>
        </p:spPr>
      </p:pic>
      <p:pic>
        <p:nvPicPr>
          <p:cNvPr id="4" name="그림 3" descr="스케치, 클립아트, 상징, 그림이(가) 표시된 사진&#10;&#10;자동 생성된 설명">
            <a:extLst>
              <a:ext uri="{FF2B5EF4-FFF2-40B4-BE49-F238E27FC236}">
                <a16:creationId xmlns:a16="http://schemas.microsoft.com/office/drawing/2014/main" id="{E166B2AB-D394-AB35-1888-DAF330AF54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000" y1="26500" x2="57625" y2="28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96" y="2994668"/>
            <a:ext cx="990592" cy="990592"/>
          </a:xfrm>
          <a:prstGeom prst="rect">
            <a:avLst/>
          </a:prstGeom>
        </p:spPr>
      </p:pic>
      <p:pic>
        <p:nvPicPr>
          <p:cNvPr id="5" name="그림 4" descr="클립아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BCBE0A49-15B4-CD75-2E9D-6DD00F616C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4" y="3094332"/>
            <a:ext cx="1121238" cy="802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F8B93-F81D-47AD-28E0-E9F3EF65E8D8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429028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rgbClr val="2341C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588620" y="247015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확장성과 유연성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179410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변화에 빠르게 대처하고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고객이 쉽게 서비스를 배포하고 관리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높은 신뢰성과 확장성 제공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장점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BE84E7E2-15A8-1F6E-F567-16B9D1240B61}"/>
              </a:ext>
            </a:extLst>
          </p:cNvPr>
          <p:cNvSpPr/>
          <p:nvPr/>
        </p:nvSpPr>
        <p:spPr>
          <a:xfrm>
            <a:off x="1117131" y="1989324"/>
            <a:ext cx="3089744" cy="3462781"/>
          </a:xfrm>
          <a:prstGeom prst="roundRect">
            <a:avLst>
              <a:gd name="adj" fmla="val 315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D7BD830E-6D8D-1FCD-0E48-C57771303988}"/>
              </a:ext>
            </a:extLst>
          </p:cNvPr>
          <p:cNvSpPr/>
          <p:nvPr/>
        </p:nvSpPr>
        <p:spPr>
          <a:xfrm>
            <a:off x="450586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81EF89-1427-5512-2320-6DC1FB0AC212}"/>
              </a:ext>
            </a:extLst>
          </p:cNvPr>
          <p:cNvSpPr txBox="1"/>
          <p:nvPr/>
        </p:nvSpPr>
        <p:spPr>
          <a:xfrm>
            <a:off x="1521308" y="2470154"/>
            <a:ext cx="228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4472C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빠른 속도와 빠른 배포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4472C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908CDE-1FF5-4E24-4012-016F4C1AF823}"/>
              </a:ext>
            </a:extLst>
          </p:cNvPr>
          <p:cNvSpPr txBox="1"/>
          <p:nvPr/>
        </p:nvSpPr>
        <p:spPr>
          <a:xfrm>
            <a:off x="1381405" y="4141447"/>
            <a:ext cx="2646177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지속적 소통으로 협업을 통해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빠른 문제 해결과 시간 절약 가능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768781-0106-89D8-3E87-8E9444D650BE}"/>
              </a:ext>
            </a:extLst>
          </p:cNvPr>
          <p:cNvSpPr txBox="1"/>
          <p:nvPr/>
        </p:nvSpPr>
        <p:spPr>
          <a:xfrm>
            <a:off x="4802643" y="2470154"/>
            <a:ext cx="249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자동화를 통한 비용 절감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7D70E-355B-506F-F3CF-80D1A5E27414}"/>
              </a:ext>
            </a:extLst>
          </p:cNvPr>
          <p:cNvSpPr txBox="1"/>
          <p:nvPr/>
        </p:nvSpPr>
        <p:spPr>
          <a:xfrm>
            <a:off x="4770139" y="4135625"/>
            <a:ext cx="2646177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일반적인 관리를 자동화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대규모 운영 간소화로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시스템에 대한 가시성 개선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 descr="클립아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E9C485A3-CD21-F409-7360-06B1E653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4" y="3094332"/>
            <a:ext cx="1121238" cy="802704"/>
          </a:xfrm>
          <a:prstGeom prst="rect">
            <a:avLst/>
          </a:prstGeom>
        </p:spPr>
      </p:pic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DBD82D1D-B82B-A801-ABE5-8385C65A8F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3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47" y="3093971"/>
            <a:ext cx="689107" cy="689107"/>
          </a:xfrm>
          <a:prstGeom prst="rect">
            <a:avLst/>
          </a:prstGeom>
          <a:noFill/>
        </p:spPr>
      </p:pic>
      <p:pic>
        <p:nvPicPr>
          <p:cNvPr id="4" name="그림 3" descr="스케치, 클립아트, 상징, 그림이(가) 표시된 사진&#10;&#10;자동 생성된 설명">
            <a:extLst>
              <a:ext uri="{FF2B5EF4-FFF2-40B4-BE49-F238E27FC236}">
                <a16:creationId xmlns:a16="http://schemas.microsoft.com/office/drawing/2014/main" id="{E166B2AB-D394-AB35-1888-DAF330AF54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96" y="2994668"/>
            <a:ext cx="990592" cy="990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03929-CA6E-6E47-C90C-045337ED0E56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69875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CC4728F0-2D3C-043C-C2CD-AFC5086E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t="31798" r="15225" b="16478"/>
          <a:stretch/>
        </p:blipFill>
        <p:spPr>
          <a:xfrm>
            <a:off x="7463339" y="3206882"/>
            <a:ext cx="2915920" cy="118468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B6EDDD2-F73F-4BF4-8301-278B6998E681}"/>
              </a:ext>
            </a:extLst>
          </p:cNvPr>
          <p:cNvSpPr txBox="1"/>
          <p:nvPr/>
        </p:nvSpPr>
        <p:spPr>
          <a:xfrm>
            <a:off x="1129402" y="3493435"/>
            <a:ext cx="6470278" cy="156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위메프의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인터넷 </a:t>
            </a: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데이터센터인프라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전체를 구글 클라우드로 전환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쿠버네티스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기반의 클라우드 네이티브 애플리케이션 개발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배포 환경으로 전환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대형 </a:t>
            </a: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이커머스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플랫폼이 겪는 급작스러운 대규모 트래픽 폭증을 빠르게 대처 가능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버그를 빠르게 수정하여  고객의 만족도 증가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37A2E64-09EA-1E34-53A3-AA58E6576FAD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2254784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위메프</a:t>
            </a: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빠른 배포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레드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34535D32-7550-ECFB-CD14-B2E530B0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59" y="3313750"/>
            <a:ext cx="1366678" cy="1366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45C55-509B-8AD6-8515-1FEBFC6955A7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장점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BBF03-52DE-7537-67E8-2B3D80A222A8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03005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FB6EDDD2-F73F-4BF4-8301-278B6998E681}"/>
              </a:ext>
            </a:extLst>
          </p:cNvPr>
          <p:cNvSpPr txBox="1"/>
          <p:nvPr/>
        </p:nvSpPr>
        <p:spPr>
          <a:xfrm>
            <a:off x="1133269" y="3523915"/>
            <a:ext cx="4628411" cy="148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Vmware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도입으로 자동화된 배포 프로세스를 구축하고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관리를 통합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7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새로운 기능을 신속하게 고객들에게 제공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자동화 시스템을 통해 대규모 데이터 관리 가능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37A2E64-09EA-1E34-53A3-AA58E6576FAD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2114361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Allianz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자동화</a:t>
            </a:r>
            <a:endParaRPr lang="id-ID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63B8D1-4864-14F4-89E5-8018F0CCD657}"/>
              </a:ext>
            </a:extLst>
          </p:cNvPr>
          <p:cNvSpPr txBox="1"/>
          <p:nvPr/>
        </p:nvSpPr>
        <p:spPr>
          <a:xfrm>
            <a:off x="1174750" y="822223"/>
            <a:ext cx="26994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장점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6" name="그림 5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8CEBEA5-397E-5140-1551-35AE209E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20" y="3429000"/>
            <a:ext cx="4229100" cy="1095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2B1D1-A11D-39AA-9254-1B48332289E6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0291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2A69-47F2-405B-8E6F-CF16B9553F52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CD2D1-6319-A853-6964-3F2608E345B9}"/>
              </a:ext>
            </a:extLst>
          </p:cNvPr>
          <p:cNvSpPr txBox="1"/>
          <p:nvPr/>
        </p:nvSpPr>
        <p:spPr>
          <a:xfrm>
            <a:off x="1174750" y="887855"/>
            <a:ext cx="38680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단점 및 사례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44A7D-5F45-19CC-1E2C-36844BAC056D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12662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696020" y="2294448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기술의 복잡성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225349" y="4241757"/>
            <a:ext cx="2469316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기술을  도입하는 초기 단계에서 일시적 생산성 저하 발생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전문 인력 부족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BE84E7E2-15A8-1F6E-F567-16B9D1240B61}"/>
              </a:ext>
            </a:extLst>
          </p:cNvPr>
          <p:cNvSpPr/>
          <p:nvPr/>
        </p:nvSpPr>
        <p:spPr>
          <a:xfrm>
            <a:off x="4510571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FFFFFF"/>
          </a:solidFill>
          <a:ln>
            <a:solidFill>
              <a:srgbClr val="507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81EF89-1427-5512-2320-6DC1FB0AC212}"/>
              </a:ext>
            </a:extLst>
          </p:cNvPr>
          <p:cNvSpPr txBox="1"/>
          <p:nvPr/>
        </p:nvSpPr>
        <p:spPr>
          <a:xfrm>
            <a:off x="5156801" y="2294448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507BC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 취약점 존재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507BC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908CDE-1FF5-4E24-4012-016F4C1AF823}"/>
              </a:ext>
            </a:extLst>
          </p:cNvPr>
          <p:cNvSpPr txBox="1"/>
          <p:nvPr/>
        </p:nvSpPr>
        <p:spPr>
          <a:xfrm>
            <a:off x="4421749" y="4243296"/>
            <a:ext cx="3255772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빈번한 개발과 배포로 인해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보안 취약점을 놓치거나 무시할 가능성 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7B486-455B-296E-3520-7F966D761B29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단점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4A1C2F-1CF6-69BC-5D65-29E8F4360A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59" y="3165034"/>
            <a:ext cx="596737" cy="596737"/>
          </a:xfrm>
          <a:prstGeom prst="rect">
            <a:avLst/>
          </a:prstGeom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5517357-B8F0-BD93-0744-C5CDB04E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84" y="3165034"/>
            <a:ext cx="606247" cy="606247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7C9554FB-36B9-1039-C5D4-6D6ECBE6F35E}"/>
              </a:ext>
            </a:extLst>
          </p:cNvPr>
          <p:cNvSpPr/>
          <p:nvPr/>
        </p:nvSpPr>
        <p:spPr>
          <a:xfrm>
            <a:off x="110226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2341C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23A5E-EBFB-F2F8-59FD-8802AADFC5AF}"/>
              </a:ext>
            </a:extLst>
          </p:cNvPr>
          <p:cNvSpPr txBox="1"/>
          <p:nvPr/>
        </p:nvSpPr>
        <p:spPr>
          <a:xfrm>
            <a:off x="1641096" y="2294448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협업과 문화의 문제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453E1-4C73-C6F9-E5A9-F74C30EE443F}"/>
              </a:ext>
            </a:extLst>
          </p:cNvPr>
          <p:cNvSpPr txBox="1"/>
          <p:nvPr/>
        </p:nvSpPr>
        <p:spPr>
          <a:xfrm>
            <a:off x="1219445" y="4243296"/>
            <a:ext cx="2855384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구현하기 위해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조직의 문화와 구조를 변경해야 하므로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불필요한 시간 소모와 혼란 발생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3C4A932B-A785-E158-9040-61C7FC16D87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9" y="3155524"/>
            <a:ext cx="596736" cy="596736"/>
          </a:xfrm>
          <a:prstGeom prst="rect">
            <a:avLst/>
          </a:prstGeom>
          <a:solidFill>
            <a:srgbClr val="223FBC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7A393-A799-BC8A-0A0B-3ABE035CCE00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00376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696020" y="2294448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기술의 복잡성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225349" y="4241757"/>
            <a:ext cx="2469316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기술을  도입하는 초기 단계에서 일시적 생산성 저하 발생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전문 인력 부족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D7BD830E-6D8D-1FCD-0E48-C57771303988}"/>
              </a:ext>
            </a:extLst>
          </p:cNvPr>
          <p:cNvSpPr/>
          <p:nvPr/>
        </p:nvSpPr>
        <p:spPr>
          <a:xfrm>
            <a:off x="111242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768781-0106-89D8-3E87-8E9444D650BE}"/>
              </a:ext>
            </a:extLst>
          </p:cNvPr>
          <p:cNvSpPr txBox="1"/>
          <p:nvPr/>
        </p:nvSpPr>
        <p:spPr>
          <a:xfrm>
            <a:off x="1651256" y="2294448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협업과 문화의 문제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2EEB9E-53AF-D485-4A9F-A2F2049E5CB1}"/>
              </a:ext>
            </a:extLst>
          </p:cNvPr>
          <p:cNvSpPr txBox="1"/>
          <p:nvPr/>
        </p:nvSpPr>
        <p:spPr>
          <a:xfrm>
            <a:off x="1229605" y="4243296"/>
            <a:ext cx="2855384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구현하기 위해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조직의 문화와 구조를 변경해야 하므로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불필요한 시간 소모와 혼란 발생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7B486-455B-296E-3520-7F966D761B29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단점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DF19F877-0618-2ECE-087D-C71D5165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29" y="3155524"/>
            <a:ext cx="596736" cy="596736"/>
          </a:xfrm>
          <a:prstGeom prst="rect">
            <a:avLst/>
          </a:prstGeom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5517357-B8F0-BD93-0744-C5CDB04E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84" y="3165034"/>
            <a:ext cx="606247" cy="606247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BE96458A-F88C-4DEB-BE33-908923AA4A4A}"/>
              </a:ext>
            </a:extLst>
          </p:cNvPr>
          <p:cNvSpPr/>
          <p:nvPr/>
        </p:nvSpPr>
        <p:spPr>
          <a:xfrm>
            <a:off x="4530891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234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4D07C-DC06-39F7-E6B8-900839C2BB94}"/>
              </a:ext>
            </a:extLst>
          </p:cNvPr>
          <p:cNvSpPr txBox="1"/>
          <p:nvPr/>
        </p:nvSpPr>
        <p:spPr>
          <a:xfrm>
            <a:off x="5177121" y="2294448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 취약점 존재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3F8C9-2D18-1CC4-6151-2EC72E0AACA5}"/>
              </a:ext>
            </a:extLst>
          </p:cNvPr>
          <p:cNvSpPr txBox="1"/>
          <p:nvPr/>
        </p:nvSpPr>
        <p:spPr>
          <a:xfrm>
            <a:off x="4442069" y="4243296"/>
            <a:ext cx="3255772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빈번한 개발과 배포로 인해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보안 취약점을 놓치거나 무시할 가능성 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290C746-4812-7B2F-1E02-D214075D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79" y="3165034"/>
            <a:ext cx="596737" cy="596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F94EBF-AA8E-7407-13B7-84373729D5DF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55108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5212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목차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470DB6B-35C0-41F3-B97F-F32F67D51015}"/>
              </a:ext>
            </a:extLst>
          </p:cNvPr>
          <p:cNvSpPr/>
          <p:nvPr/>
        </p:nvSpPr>
        <p:spPr bwMode="auto">
          <a:xfrm>
            <a:off x="1385302" y="2146528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DE01306-CFB5-4AA3-995C-B9D46C51705B}"/>
              </a:ext>
            </a:extLst>
          </p:cNvPr>
          <p:cNvSpPr/>
          <p:nvPr/>
        </p:nvSpPr>
        <p:spPr bwMode="auto">
          <a:xfrm>
            <a:off x="1385302" y="3626288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27053D-3F14-4DC7-8ADD-D8ED69C9C52C}"/>
              </a:ext>
            </a:extLst>
          </p:cNvPr>
          <p:cNvSpPr txBox="1"/>
          <p:nvPr/>
        </p:nvSpPr>
        <p:spPr>
          <a:xfrm>
            <a:off x="1799742" y="3532871"/>
            <a:ext cx="1931939" cy="315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2. DevOps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의 기술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306471-8754-4C51-BBC6-37BEDABCC0E6}"/>
              </a:ext>
            </a:extLst>
          </p:cNvPr>
          <p:cNvSpPr txBox="1"/>
          <p:nvPr/>
        </p:nvSpPr>
        <p:spPr>
          <a:xfrm>
            <a:off x="2105216" y="3921435"/>
            <a:ext cx="2090846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의 세부 기술 소개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A8FC262-E511-4F98-AB9E-A97D477679D5}"/>
              </a:ext>
            </a:extLst>
          </p:cNvPr>
          <p:cNvSpPr/>
          <p:nvPr/>
        </p:nvSpPr>
        <p:spPr bwMode="auto">
          <a:xfrm>
            <a:off x="1385302" y="5103582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7D2EAD-2BBF-4707-8CD9-E85B759263D3}"/>
              </a:ext>
            </a:extLst>
          </p:cNvPr>
          <p:cNvSpPr txBox="1"/>
          <p:nvPr/>
        </p:nvSpPr>
        <p:spPr>
          <a:xfrm>
            <a:off x="1716482" y="4989267"/>
            <a:ext cx="2786495" cy="31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3. DevOps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의 장점 및 사례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FACDA0-2A60-4AAC-825F-B4EEB0A310FB}"/>
              </a:ext>
            </a:extLst>
          </p:cNvPr>
          <p:cNvSpPr txBox="1"/>
          <p:nvPr/>
        </p:nvSpPr>
        <p:spPr>
          <a:xfrm>
            <a:off x="2105216" y="5358242"/>
            <a:ext cx="2786495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의 장점 및 실제 사용 사례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EB0947-7860-4272-8059-D21E6595CF8E}"/>
              </a:ext>
            </a:extLst>
          </p:cNvPr>
          <p:cNvSpPr txBox="1"/>
          <p:nvPr/>
        </p:nvSpPr>
        <p:spPr>
          <a:xfrm>
            <a:off x="1716482" y="2032212"/>
            <a:ext cx="1931939" cy="315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1. DevOps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의 개념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D480F6-69B0-4A14-8092-59D6DFC21452}"/>
              </a:ext>
            </a:extLst>
          </p:cNvPr>
          <p:cNvSpPr txBox="1"/>
          <p:nvPr/>
        </p:nvSpPr>
        <p:spPr>
          <a:xfrm>
            <a:off x="2044256" y="2414921"/>
            <a:ext cx="2578543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의 정의 및 구성요소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ADDAC5-AF90-6172-38D6-8146A8B6E734}"/>
              </a:ext>
            </a:extLst>
          </p:cNvPr>
          <p:cNvSpPr/>
          <p:nvPr/>
        </p:nvSpPr>
        <p:spPr bwMode="auto">
          <a:xfrm>
            <a:off x="6495185" y="2146528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BF571F-2865-6561-28C6-8C669B236760}"/>
              </a:ext>
            </a:extLst>
          </p:cNvPr>
          <p:cNvSpPr/>
          <p:nvPr/>
        </p:nvSpPr>
        <p:spPr bwMode="auto">
          <a:xfrm>
            <a:off x="6495185" y="3626288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CDC5A-182F-C1AD-471E-6BC29CFB3C8A}"/>
              </a:ext>
            </a:extLst>
          </p:cNvPr>
          <p:cNvSpPr txBox="1"/>
          <p:nvPr/>
        </p:nvSpPr>
        <p:spPr>
          <a:xfrm>
            <a:off x="6909625" y="3495532"/>
            <a:ext cx="2571858" cy="315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5.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발전 방향 및 개선 사례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7A600-4583-F600-D9F7-0E6B92CA3BAC}"/>
              </a:ext>
            </a:extLst>
          </p:cNvPr>
          <p:cNvSpPr txBox="1"/>
          <p:nvPr/>
        </p:nvSpPr>
        <p:spPr>
          <a:xfrm>
            <a:off x="7252479" y="3861820"/>
            <a:ext cx="2384419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를 통한 기대 효과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07EC11-CB5A-B97B-439F-873CAD31310C}"/>
              </a:ext>
            </a:extLst>
          </p:cNvPr>
          <p:cNvSpPr/>
          <p:nvPr/>
        </p:nvSpPr>
        <p:spPr bwMode="auto">
          <a:xfrm>
            <a:off x="6495185" y="5103582"/>
            <a:ext cx="90880" cy="86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ea typeface="Pretendard Light" panose="020004030000000200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AAB90-E03C-7E60-C5C0-38CCE862BA7A}"/>
              </a:ext>
            </a:extLst>
          </p:cNvPr>
          <p:cNvSpPr txBox="1"/>
          <p:nvPr/>
        </p:nvSpPr>
        <p:spPr>
          <a:xfrm>
            <a:off x="6909625" y="4991954"/>
            <a:ext cx="2058577" cy="315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6.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참고 자료 및 문헌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D8825-BDB5-035C-44E6-F950D3370AA3}"/>
              </a:ext>
            </a:extLst>
          </p:cNvPr>
          <p:cNvSpPr txBox="1"/>
          <p:nvPr/>
        </p:nvSpPr>
        <p:spPr>
          <a:xfrm>
            <a:off x="7256918" y="5358242"/>
            <a:ext cx="2313859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참고 자료 및 문헌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팀원 소개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A9036-981F-3A5B-2323-3851BA3A1E20}"/>
              </a:ext>
            </a:extLst>
          </p:cNvPr>
          <p:cNvSpPr txBox="1"/>
          <p:nvPr/>
        </p:nvSpPr>
        <p:spPr>
          <a:xfrm>
            <a:off x="6909625" y="2064335"/>
            <a:ext cx="2762695" cy="31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4. DevOps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Pretendard Light" panose="02000403000000020004"/>
                <a:cs typeface="Pretendard ExtraBold" panose="02000903000000020004" pitchFamily="2" charset="-127"/>
              </a:rPr>
              <a:t>의 단점 및 사례</a:t>
            </a:r>
            <a:endParaRPr lang="id-ID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Pretendard Light" panose="02000403000000020004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DF6EA-1128-AC62-35DC-4489E6696697}"/>
              </a:ext>
            </a:extLst>
          </p:cNvPr>
          <p:cNvSpPr txBox="1"/>
          <p:nvPr/>
        </p:nvSpPr>
        <p:spPr>
          <a:xfrm>
            <a:off x="7282958" y="2424837"/>
            <a:ext cx="2733675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Light" panose="02000403000000020004"/>
                <a:cs typeface="Pretendard Light" panose="02000403000000020004" pitchFamily="50" charset="-127"/>
              </a:rPr>
              <a:t>의 단점 및 실제 사용 사례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/>
              <a:ea typeface="Pretendard Light" panose="02000403000000020004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D3908-72D3-AB71-3CE1-A17C03CC235E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4022449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2871FE42-DDE8-40E9-97E5-5E8EDCD2E182}"/>
              </a:ext>
            </a:extLst>
          </p:cNvPr>
          <p:cNvSpPr/>
          <p:nvPr/>
        </p:nvSpPr>
        <p:spPr>
          <a:xfrm>
            <a:off x="7915136" y="1989324"/>
            <a:ext cx="3089744" cy="3462781"/>
          </a:xfrm>
          <a:prstGeom prst="roundRect">
            <a:avLst>
              <a:gd name="adj" fmla="val 2462"/>
            </a:avLst>
          </a:prstGeom>
          <a:solidFill>
            <a:srgbClr val="2341C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87486-D89E-487B-B9F8-5D2D9E604346}"/>
              </a:ext>
            </a:extLst>
          </p:cNvPr>
          <p:cNvSpPr txBox="1"/>
          <p:nvPr/>
        </p:nvSpPr>
        <p:spPr>
          <a:xfrm>
            <a:off x="8696020" y="2294448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기술의 복잡성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E950A-4500-4BCC-9094-B9D7BBC3C829}"/>
              </a:ext>
            </a:extLst>
          </p:cNvPr>
          <p:cNvSpPr txBox="1"/>
          <p:nvPr/>
        </p:nvSpPr>
        <p:spPr>
          <a:xfrm>
            <a:off x="8225349" y="4241757"/>
            <a:ext cx="2469316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기술을  도입하는 초기 단계에서 일시적 생산성 저하 발생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전문 인력 부족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7B486-455B-296E-3520-7F966D761B29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단점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5517357-B8F0-BD93-0744-C5CDB04E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84" y="3165034"/>
            <a:ext cx="606247" cy="606247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56A6BAB2-8778-EA18-6B6D-4EEDDA807B39}"/>
              </a:ext>
            </a:extLst>
          </p:cNvPr>
          <p:cNvSpPr/>
          <p:nvPr/>
        </p:nvSpPr>
        <p:spPr>
          <a:xfrm>
            <a:off x="1112425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32005-7261-A8CD-01FA-B3C2F31B033C}"/>
              </a:ext>
            </a:extLst>
          </p:cNvPr>
          <p:cNvSpPr txBox="1"/>
          <p:nvPr/>
        </p:nvSpPr>
        <p:spPr>
          <a:xfrm>
            <a:off x="1651256" y="2294448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협업과 문화의 문제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0BC81-A780-40DF-5006-6CF152960130}"/>
              </a:ext>
            </a:extLst>
          </p:cNvPr>
          <p:cNvSpPr txBox="1"/>
          <p:nvPr/>
        </p:nvSpPr>
        <p:spPr>
          <a:xfrm>
            <a:off x="1229605" y="4243296"/>
            <a:ext cx="2855384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구현하기 위해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조직의 문화와 구조를 변경해야 하므로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불필요한 시간 소모와 혼란 발생 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2E89AF6A-B39D-01E3-D92D-F106642760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29" y="3155524"/>
            <a:ext cx="596736" cy="596736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E1D4B0D0-3DEE-0F60-F172-8769734772B0}"/>
              </a:ext>
            </a:extLst>
          </p:cNvPr>
          <p:cNvSpPr/>
          <p:nvPr/>
        </p:nvSpPr>
        <p:spPr>
          <a:xfrm>
            <a:off x="4510571" y="1989324"/>
            <a:ext cx="3089744" cy="3462781"/>
          </a:xfrm>
          <a:prstGeom prst="roundRect">
            <a:avLst>
              <a:gd name="adj" fmla="val 3155"/>
            </a:avLst>
          </a:prstGeom>
          <a:solidFill>
            <a:srgbClr val="FFFFFF"/>
          </a:solidFill>
          <a:ln>
            <a:solidFill>
              <a:srgbClr val="507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F9818-2762-761C-4510-2CF734722037}"/>
              </a:ext>
            </a:extLst>
          </p:cNvPr>
          <p:cNvSpPr txBox="1"/>
          <p:nvPr/>
        </p:nvSpPr>
        <p:spPr>
          <a:xfrm>
            <a:off x="5156801" y="2294448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0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507BC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 취약점 존재</a:t>
            </a:r>
            <a:endParaRPr lang="id-ID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507BC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3F359-141C-E28B-DC8E-494F03798B76}"/>
              </a:ext>
            </a:extLst>
          </p:cNvPr>
          <p:cNvSpPr txBox="1"/>
          <p:nvPr/>
        </p:nvSpPr>
        <p:spPr>
          <a:xfrm>
            <a:off x="4421749" y="4243296"/>
            <a:ext cx="3255772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빈번한 개발과 배포로 인해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07BC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보안 취약점을 놓치거나 무시할 가능성 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507BC8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E583F0D2-966F-D6F6-B382-779F3E8A5A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59" y="3165034"/>
            <a:ext cx="596737" cy="596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E62D74-F906-E59E-33E2-A605F70FB344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1401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FB6EDDD2-F73F-4BF4-8301-278B6998E681}"/>
              </a:ext>
            </a:extLst>
          </p:cNvPr>
          <p:cNvSpPr txBox="1"/>
          <p:nvPr/>
        </p:nvSpPr>
        <p:spPr>
          <a:xfrm>
            <a:off x="1129401" y="3493435"/>
            <a:ext cx="5742739" cy="190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클라우드 환경의  보안 취약점과 불안정한 구성으로 인해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약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억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4700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 명의 개인 정보를 유출하는 사건이 발생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클라우드의 접근 제어 및 인증을 주기적으로 확인하지 않고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보안 업데이트와 패치 관리를 소홀히 하여 발생한 사건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3253776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Equifax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데이터 유출 사고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A6F601-E6F2-1721-7728-0101C77C27C5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단점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262B3-69B0-DFDD-4E8E-C2ACDAD0B2F5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7170" name="Picture 2" descr="Google Cookie">
            <a:extLst>
              <a:ext uri="{FF2B5EF4-FFF2-40B4-BE49-F238E27FC236}">
                <a16:creationId xmlns:a16="http://schemas.microsoft.com/office/drawing/2014/main" id="{AA5E634E-CDCF-FBD7-42F7-3B86DDBB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66" y="3493434"/>
            <a:ext cx="4109304" cy="79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05130-4544-27E9-3B59-6482F118B8CF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4220085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2087431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 인력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부재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EC3EC4-7337-2256-041B-8265BABCF7EA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836CE-8500-3C10-E6F3-16B6119FF283}"/>
              </a:ext>
            </a:extLst>
          </p:cNvPr>
          <p:cNvSpPr txBox="1"/>
          <p:nvPr/>
        </p:nvSpPr>
        <p:spPr>
          <a:xfrm>
            <a:off x="1174750" y="822223"/>
            <a:ext cx="26263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단점 및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CDA0DB-5111-634A-F127-CE1CE477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36"/>
          <a:stretch/>
        </p:blipFill>
        <p:spPr>
          <a:xfrm>
            <a:off x="7174813" y="1577277"/>
            <a:ext cx="4466325" cy="11847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800384-9D58-1BBD-7B44-E5A26F3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15" y="2795223"/>
            <a:ext cx="4276519" cy="285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3CD18-EF05-6A25-08BD-B6E8EF895568}"/>
              </a:ext>
            </a:extLst>
          </p:cNvPr>
          <p:cNvSpPr txBox="1"/>
          <p:nvPr/>
        </p:nvSpPr>
        <p:spPr>
          <a:xfrm>
            <a:off x="1129401" y="3493435"/>
            <a:ext cx="5742739" cy="110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클라우드 플랫폼과 사용할 수 있는 클라우드 서비스에 대한 지식 필요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개발팀 또는 운영팀 구성원이 필요한 역량을 갖추지 못한다면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이점을 얻으려는 시도는 실패할 가능성이 크다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E2EF7-DB6F-6FD6-0A7F-ED1971F7542C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01396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AED1F-7D3C-4E36-9D90-2F5B6739EC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B4C5C-5840-843F-FC1F-090D091A5532}"/>
              </a:ext>
            </a:extLst>
          </p:cNvPr>
          <p:cNvSpPr txBox="1"/>
          <p:nvPr/>
        </p:nvSpPr>
        <p:spPr>
          <a:xfrm>
            <a:off x="1174750" y="887855"/>
            <a:ext cx="353430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발전 방향 및 개선 사례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B7AB7-8C0D-02CF-35F9-AD68E9D589A7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3832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BF8FC5-A1AF-EA38-7789-D633D6BAACEC}"/>
              </a:ext>
            </a:extLst>
          </p:cNvPr>
          <p:cNvGrpSpPr/>
          <p:nvPr/>
        </p:nvGrpSpPr>
        <p:grpSpPr>
          <a:xfrm>
            <a:off x="8728263" y="4526650"/>
            <a:ext cx="1856626" cy="1161802"/>
            <a:chOff x="1127178" y="4532658"/>
            <a:chExt cx="1856626" cy="1161802"/>
          </a:xfrm>
        </p:grpSpPr>
        <p:sp>
          <p:nvSpPr>
            <p:cNvPr id="21" name="Google Shape;344;p18">
              <a:extLst>
                <a:ext uri="{FF2B5EF4-FFF2-40B4-BE49-F238E27FC236}">
                  <a16:creationId xmlns:a16="http://schemas.microsoft.com/office/drawing/2014/main" id="{110C8B9B-85AB-26BF-BC44-B34F72988659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43;p18">
              <a:extLst>
                <a:ext uri="{FF2B5EF4-FFF2-40B4-BE49-F238E27FC236}">
                  <a16:creationId xmlns:a16="http://schemas.microsoft.com/office/drawing/2014/main" id="{40DA70DB-C80F-8670-9310-AACC2E82F24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45;p18">
              <a:extLst>
                <a:ext uri="{FF2B5EF4-FFF2-40B4-BE49-F238E27FC236}">
                  <a16:creationId xmlns:a16="http://schemas.microsoft.com/office/drawing/2014/main" id="{A8F0DFE4-F7CD-D2D8-23D8-90940CE334DD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E43A80-AB65-7B6C-B95D-AD086EA39538}"/>
              </a:ext>
            </a:extLst>
          </p:cNvPr>
          <p:cNvGrpSpPr/>
          <p:nvPr/>
        </p:nvGrpSpPr>
        <p:grpSpPr>
          <a:xfrm>
            <a:off x="1124021" y="4526650"/>
            <a:ext cx="1856626" cy="1161802"/>
            <a:chOff x="1127178" y="4532658"/>
            <a:chExt cx="1856626" cy="1161802"/>
          </a:xfrm>
        </p:grpSpPr>
        <p:sp>
          <p:nvSpPr>
            <p:cNvPr id="16" name="Google Shape;344;p18">
              <a:extLst>
                <a:ext uri="{FF2B5EF4-FFF2-40B4-BE49-F238E27FC236}">
                  <a16:creationId xmlns:a16="http://schemas.microsoft.com/office/drawing/2014/main" id="{39D01D84-56B2-F6F0-C718-6021749AB233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223F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43;p18">
              <a:extLst>
                <a:ext uri="{FF2B5EF4-FFF2-40B4-BE49-F238E27FC236}">
                  <a16:creationId xmlns:a16="http://schemas.microsoft.com/office/drawing/2014/main" id="{3B9F2227-D69A-B5D7-AE63-DAA9E06FD4A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182C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45;p18">
              <a:extLst>
                <a:ext uri="{FF2B5EF4-FFF2-40B4-BE49-F238E27FC236}">
                  <a16:creationId xmlns:a16="http://schemas.microsoft.com/office/drawing/2014/main" id="{AE41F1EF-A299-97AC-B6BA-3E10BF8F05DB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182C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Google Shape;342;p18">
            <a:extLst>
              <a:ext uri="{FF2B5EF4-FFF2-40B4-BE49-F238E27FC236}">
                <a16:creationId xmlns:a16="http://schemas.microsoft.com/office/drawing/2014/main" id="{793A3FA2-D138-1C91-E20C-AF6DA1C2C808}"/>
              </a:ext>
            </a:extLst>
          </p:cNvPr>
          <p:cNvSpPr/>
          <p:nvPr/>
        </p:nvSpPr>
        <p:spPr>
          <a:xfrm>
            <a:off x="8426270" y="2235776"/>
            <a:ext cx="2823503" cy="2397917"/>
          </a:xfrm>
          <a:prstGeom prst="roundRect">
            <a:avLst>
              <a:gd name="adj" fmla="val 49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C94CE9-80C8-4E86-BBBA-ED5E6C82B07D}"/>
              </a:ext>
            </a:extLst>
          </p:cNvPr>
          <p:cNvGrpSpPr/>
          <p:nvPr/>
        </p:nvGrpSpPr>
        <p:grpSpPr>
          <a:xfrm>
            <a:off x="1003176" y="2236265"/>
            <a:ext cx="10105756" cy="3891158"/>
            <a:chOff x="1178573" y="2339881"/>
            <a:chExt cx="9224850" cy="3263499"/>
          </a:xfrm>
        </p:grpSpPr>
        <p:pic>
          <p:nvPicPr>
            <p:cNvPr id="54" name="Google Shape;362;p18">
              <a:extLst>
                <a:ext uri="{FF2B5EF4-FFF2-40B4-BE49-F238E27FC236}">
                  <a16:creationId xmlns:a16="http://schemas.microsoft.com/office/drawing/2014/main" id="{C73E0E37-F03A-EAFF-9A6D-BBBE4C5A8CD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66262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342;p18">
              <a:extLst>
                <a:ext uri="{FF2B5EF4-FFF2-40B4-BE49-F238E27FC236}">
                  <a16:creationId xmlns:a16="http://schemas.microsoft.com/office/drawing/2014/main" id="{F2DBE17B-B9B7-92F4-B350-15325DA07982}"/>
                </a:ext>
              </a:extLst>
            </p:cNvPr>
            <p:cNvSpPr/>
            <p:nvPr/>
          </p:nvSpPr>
          <p:spPr>
            <a:xfrm>
              <a:off x="1178573" y="2339881"/>
              <a:ext cx="2577382" cy="2011124"/>
            </a:xfrm>
            <a:prstGeom prst="roundRect">
              <a:avLst>
                <a:gd name="adj" fmla="val 4934"/>
              </a:avLst>
            </a:prstGeom>
            <a:solidFill>
              <a:srgbClr val="223F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AD8758F-8675-5087-951F-76CC05163CAA}"/>
                </a:ext>
              </a:extLst>
            </p:cNvPr>
            <p:cNvGrpSpPr/>
            <p:nvPr/>
          </p:nvGrpSpPr>
          <p:grpSpPr>
            <a:xfrm>
              <a:off x="1296857" y="2517731"/>
              <a:ext cx="2340813" cy="1406313"/>
              <a:chOff x="-2932613" y="2599094"/>
              <a:chExt cx="2340813" cy="140631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158409-0F5E-3CF2-A180-3F2632619D84}"/>
                  </a:ext>
                </a:extLst>
              </p:cNvPr>
              <p:cNvSpPr txBox="1"/>
              <p:nvPr/>
            </p:nvSpPr>
            <p:spPr>
              <a:xfrm>
                <a:off x="-2749036" y="2599094"/>
                <a:ext cx="1973660" cy="393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협업과 문화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E6A23C-2864-03BD-DA1B-46408C59A3FE}"/>
                  </a:ext>
                </a:extLst>
              </p:cNvPr>
              <p:cNvSpPr txBox="1"/>
              <p:nvPr/>
            </p:nvSpPr>
            <p:spPr>
              <a:xfrm>
                <a:off x="-2932613" y="3149380"/>
                <a:ext cx="2340813" cy="85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DevOps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확대하기 위해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조직의 문화를 변화시키고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협업을 강화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74" name="Google Shape;362;p18">
              <a:extLst>
                <a:ext uri="{FF2B5EF4-FFF2-40B4-BE49-F238E27FC236}">
                  <a16:creationId xmlns:a16="http://schemas.microsoft.com/office/drawing/2014/main" id="{6F4AA469-3300-B73E-040A-FF782250430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895135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B3118AB-04FB-4349-7CDB-DE6C4A3C829E}"/>
                </a:ext>
              </a:extLst>
            </p:cNvPr>
            <p:cNvGrpSpPr/>
            <p:nvPr/>
          </p:nvGrpSpPr>
          <p:grpSpPr>
            <a:xfrm>
              <a:off x="4751284" y="4260818"/>
              <a:ext cx="1694786" cy="974399"/>
              <a:chOff x="5072643" y="4260818"/>
              <a:chExt cx="1919354" cy="974399"/>
            </a:xfrm>
          </p:grpSpPr>
          <p:sp>
            <p:nvSpPr>
              <p:cNvPr id="76" name="Google Shape;344;p18">
                <a:extLst>
                  <a:ext uri="{FF2B5EF4-FFF2-40B4-BE49-F238E27FC236}">
                    <a16:creationId xmlns:a16="http://schemas.microsoft.com/office/drawing/2014/main" id="{E50C9518-7CBF-A35C-5F2E-540B9721E348}"/>
                  </a:ext>
                </a:extLst>
              </p:cNvPr>
              <p:cNvSpPr/>
              <p:nvPr/>
            </p:nvSpPr>
            <p:spPr>
              <a:xfrm>
                <a:off x="5654468" y="4354117"/>
                <a:ext cx="1337529" cy="367543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72" extrusionOk="0">
                    <a:moveTo>
                      <a:pt x="0" y="172"/>
                    </a:moveTo>
                    <a:lnTo>
                      <a:pt x="620" y="172"/>
                    </a:lnTo>
                    <a:lnTo>
                      <a:pt x="0" y="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43;p18">
                <a:extLst>
                  <a:ext uri="{FF2B5EF4-FFF2-40B4-BE49-F238E27FC236}">
                    <a16:creationId xmlns:a16="http://schemas.microsoft.com/office/drawing/2014/main" id="{CA34188D-3ED2-F505-2671-FB45AB096B57}"/>
                  </a:ext>
                </a:extLst>
              </p:cNvPr>
              <p:cNvSpPr/>
              <p:nvPr/>
            </p:nvSpPr>
            <p:spPr>
              <a:xfrm>
                <a:off x="5072643" y="4260818"/>
                <a:ext cx="1902094" cy="4656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75" extrusionOk="0">
                    <a:moveTo>
                      <a:pt x="991" y="275"/>
                    </a:moveTo>
                    <a:lnTo>
                      <a:pt x="0" y="0"/>
                    </a:lnTo>
                    <a:lnTo>
                      <a:pt x="991" y="0"/>
                    </a:lnTo>
                    <a:lnTo>
                      <a:pt x="991" y="2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45;p18">
                <a:extLst>
                  <a:ext uri="{FF2B5EF4-FFF2-40B4-BE49-F238E27FC236}">
                    <a16:creationId xmlns:a16="http://schemas.microsoft.com/office/drawing/2014/main" id="{4777C12B-B296-B717-6891-5A3406D0EE60}"/>
                  </a:ext>
                </a:extLst>
              </p:cNvPr>
              <p:cNvSpPr/>
              <p:nvPr/>
            </p:nvSpPr>
            <p:spPr>
              <a:xfrm>
                <a:off x="5654468" y="4702976"/>
                <a:ext cx="962321" cy="53224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51" extrusionOk="0">
                    <a:moveTo>
                      <a:pt x="309" y="251"/>
                    </a:moveTo>
                    <a:lnTo>
                      <a:pt x="0" y="0"/>
                    </a:lnTo>
                    <a:lnTo>
                      <a:pt x="309" y="0"/>
                    </a:lnTo>
                    <a:lnTo>
                      <a:pt x="309" y="2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342;p18">
              <a:extLst>
                <a:ext uri="{FF2B5EF4-FFF2-40B4-BE49-F238E27FC236}">
                  <a16:creationId xmlns:a16="http://schemas.microsoft.com/office/drawing/2014/main" id="{2E2826A1-F5A6-E654-1A12-607DF3DC964F}"/>
                </a:ext>
              </a:extLst>
            </p:cNvPr>
            <p:cNvSpPr/>
            <p:nvPr/>
          </p:nvSpPr>
          <p:spPr>
            <a:xfrm>
              <a:off x="4507446" y="2339881"/>
              <a:ext cx="2711720" cy="2011125"/>
            </a:xfrm>
            <a:prstGeom prst="roundRect">
              <a:avLst>
                <a:gd name="adj" fmla="val 4795"/>
              </a:avLst>
            </a:pr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2219B1A-959A-62B4-E2B2-79FB1BB9A906}"/>
                </a:ext>
              </a:extLst>
            </p:cNvPr>
            <p:cNvGrpSpPr/>
            <p:nvPr/>
          </p:nvGrpSpPr>
          <p:grpSpPr>
            <a:xfrm>
              <a:off x="4549138" y="2523014"/>
              <a:ext cx="2593434" cy="1669486"/>
              <a:chOff x="-3009205" y="2604377"/>
              <a:chExt cx="2593434" cy="16694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336EB3-12E8-C929-75B9-B51E553EFA3F}"/>
                  </a:ext>
                </a:extLst>
              </p:cNvPr>
              <p:cNvSpPr txBox="1"/>
              <p:nvPr/>
            </p:nvSpPr>
            <p:spPr>
              <a:xfrm>
                <a:off x="-2249898" y="2604377"/>
                <a:ext cx="1191395" cy="393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보안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FCDD7-9584-22AE-B2FA-108E2BCD3446}"/>
                  </a:ext>
                </a:extLst>
              </p:cNvPr>
              <p:cNvSpPr txBox="1"/>
              <p:nvPr/>
            </p:nvSpPr>
            <p:spPr>
              <a:xfrm>
                <a:off x="-3009205" y="3149379"/>
                <a:ext cx="2593434" cy="1124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접근 제어 및 인증 강화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데이터 암호화와 안전한 전송 등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많은 보안 도구와 절차 도입으로 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보안 요소 개선 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80" name="Google Shape;362;p18">
              <a:extLst>
                <a:ext uri="{FF2B5EF4-FFF2-40B4-BE49-F238E27FC236}">
                  <a16:creationId xmlns:a16="http://schemas.microsoft.com/office/drawing/2014/main" id="{513DA750-CA5A-A06A-5877-7BEC2A7B6C5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24009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873B293-492B-A494-E6AF-EEEAACA40D09}"/>
                </a:ext>
              </a:extLst>
            </p:cNvPr>
            <p:cNvGrpSpPr/>
            <p:nvPr/>
          </p:nvGrpSpPr>
          <p:grpSpPr>
            <a:xfrm>
              <a:off x="8062610" y="2513487"/>
              <a:ext cx="2340813" cy="1409095"/>
              <a:chOff x="-2824607" y="2594850"/>
              <a:chExt cx="2340813" cy="140909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371AB8-9FE3-E722-4F46-57F060613A9F}"/>
                  </a:ext>
                </a:extLst>
              </p:cNvPr>
              <p:cNvSpPr txBox="1"/>
              <p:nvPr/>
            </p:nvSpPr>
            <p:spPr>
              <a:xfrm>
                <a:off x="-2490460" y="2594850"/>
                <a:ext cx="1672519" cy="393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기술의 성숙화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10A043B-386A-21B6-8DD3-CEC65D140C67}"/>
                  </a:ext>
                </a:extLst>
              </p:cNvPr>
              <p:cNvSpPr txBox="1"/>
              <p:nvPr/>
            </p:nvSpPr>
            <p:spPr>
              <a:xfrm>
                <a:off x="-2824607" y="3147918"/>
                <a:ext cx="2340813" cy="85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블루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/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그린 배포 채택과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다크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런칭을 활용한 기술의 성숙화가 필요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33D7C8-4A32-5216-E787-77C8E9133820}"/>
              </a:ext>
            </a:extLst>
          </p:cNvPr>
          <p:cNvSpPr txBox="1"/>
          <p:nvPr/>
        </p:nvSpPr>
        <p:spPr>
          <a:xfrm>
            <a:off x="1174750" y="822223"/>
            <a:ext cx="26382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발전 방향 및 개선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7ECB4-9E9A-51AA-8E4A-B4D1BB434F4D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03251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BF8FC5-A1AF-EA38-7789-D633D6BAACEC}"/>
              </a:ext>
            </a:extLst>
          </p:cNvPr>
          <p:cNvGrpSpPr/>
          <p:nvPr/>
        </p:nvGrpSpPr>
        <p:grpSpPr>
          <a:xfrm>
            <a:off x="8728263" y="4526650"/>
            <a:ext cx="1856626" cy="1161802"/>
            <a:chOff x="1127178" y="4532658"/>
            <a:chExt cx="1856626" cy="1161802"/>
          </a:xfrm>
        </p:grpSpPr>
        <p:sp>
          <p:nvSpPr>
            <p:cNvPr id="21" name="Google Shape;344;p18">
              <a:extLst>
                <a:ext uri="{FF2B5EF4-FFF2-40B4-BE49-F238E27FC236}">
                  <a16:creationId xmlns:a16="http://schemas.microsoft.com/office/drawing/2014/main" id="{110C8B9B-85AB-26BF-BC44-B34F72988659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43;p18">
              <a:extLst>
                <a:ext uri="{FF2B5EF4-FFF2-40B4-BE49-F238E27FC236}">
                  <a16:creationId xmlns:a16="http://schemas.microsoft.com/office/drawing/2014/main" id="{40DA70DB-C80F-8670-9310-AACC2E82F24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45;p18">
              <a:extLst>
                <a:ext uri="{FF2B5EF4-FFF2-40B4-BE49-F238E27FC236}">
                  <a16:creationId xmlns:a16="http://schemas.microsoft.com/office/drawing/2014/main" id="{A8F0DFE4-F7CD-D2D8-23D8-90940CE334DD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E43A80-AB65-7B6C-B95D-AD086EA39538}"/>
              </a:ext>
            </a:extLst>
          </p:cNvPr>
          <p:cNvGrpSpPr/>
          <p:nvPr/>
        </p:nvGrpSpPr>
        <p:grpSpPr>
          <a:xfrm>
            <a:off x="1124021" y="4526650"/>
            <a:ext cx="1856626" cy="1161802"/>
            <a:chOff x="1127178" y="4532658"/>
            <a:chExt cx="1856626" cy="1161802"/>
          </a:xfrm>
        </p:grpSpPr>
        <p:sp>
          <p:nvSpPr>
            <p:cNvPr id="16" name="Google Shape;344;p18">
              <a:extLst>
                <a:ext uri="{FF2B5EF4-FFF2-40B4-BE49-F238E27FC236}">
                  <a16:creationId xmlns:a16="http://schemas.microsoft.com/office/drawing/2014/main" id="{39D01D84-56B2-F6F0-C718-6021749AB233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43;p18">
              <a:extLst>
                <a:ext uri="{FF2B5EF4-FFF2-40B4-BE49-F238E27FC236}">
                  <a16:creationId xmlns:a16="http://schemas.microsoft.com/office/drawing/2014/main" id="{3B9F2227-D69A-B5D7-AE63-DAA9E06FD4A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45;p18">
              <a:extLst>
                <a:ext uri="{FF2B5EF4-FFF2-40B4-BE49-F238E27FC236}">
                  <a16:creationId xmlns:a16="http://schemas.microsoft.com/office/drawing/2014/main" id="{AE41F1EF-A299-97AC-B6BA-3E10BF8F05DB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Google Shape;342;p18">
            <a:extLst>
              <a:ext uri="{FF2B5EF4-FFF2-40B4-BE49-F238E27FC236}">
                <a16:creationId xmlns:a16="http://schemas.microsoft.com/office/drawing/2014/main" id="{793A3FA2-D138-1C91-E20C-AF6DA1C2C808}"/>
              </a:ext>
            </a:extLst>
          </p:cNvPr>
          <p:cNvSpPr/>
          <p:nvPr/>
        </p:nvSpPr>
        <p:spPr>
          <a:xfrm>
            <a:off x="8426270" y="2235776"/>
            <a:ext cx="2823503" cy="2397917"/>
          </a:xfrm>
          <a:prstGeom prst="roundRect">
            <a:avLst>
              <a:gd name="adj" fmla="val 49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C94CE9-80C8-4E86-BBBA-ED5E6C82B07D}"/>
              </a:ext>
            </a:extLst>
          </p:cNvPr>
          <p:cNvGrpSpPr/>
          <p:nvPr/>
        </p:nvGrpSpPr>
        <p:grpSpPr>
          <a:xfrm>
            <a:off x="1003176" y="2236265"/>
            <a:ext cx="9928947" cy="3891158"/>
            <a:chOff x="1178573" y="2339881"/>
            <a:chExt cx="9063453" cy="3263499"/>
          </a:xfrm>
        </p:grpSpPr>
        <p:pic>
          <p:nvPicPr>
            <p:cNvPr id="54" name="Google Shape;362;p18">
              <a:extLst>
                <a:ext uri="{FF2B5EF4-FFF2-40B4-BE49-F238E27FC236}">
                  <a16:creationId xmlns:a16="http://schemas.microsoft.com/office/drawing/2014/main" id="{C73E0E37-F03A-EAFF-9A6D-BBBE4C5A8CD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66262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342;p18">
              <a:extLst>
                <a:ext uri="{FF2B5EF4-FFF2-40B4-BE49-F238E27FC236}">
                  <a16:creationId xmlns:a16="http://schemas.microsoft.com/office/drawing/2014/main" id="{F2DBE17B-B9B7-92F4-B350-15325DA07982}"/>
                </a:ext>
              </a:extLst>
            </p:cNvPr>
            <p:cNvSpPr/>
            <p:nvPr/>
          </p:nvSpPr>
          <p:spPr>
            <a:xfrm>
              <a:off x="1178573" y="2339881"/>
              <a:ext cx="2577382" cy="2011124"/>
            </a:xfrm>
            <a:prstGeom prst="roundRect">
              <a:avLst>
                <a:gd name="adj" fmla="val 49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AD8758F-8675-5087-951F-76CC05163CAA}"/>
                </a:ext>
              </a:extLst>
            </p:cNvPr>
            <p:cNvGrpSpPr/>
            <p:nvPr/>
          </p:nvGrpSpPr>
          <p:grpSpPr>
            <a:xfrm>
              <a:off x="1296857" y="2517731"/>
              <a:ext cx="2340813" cy="1406313"/>
              <a:chOff x="-2932613" y="2599094"/>
              <a:chExt cx="2340813" cy="140631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158409-0F5E-3CF2-A180-3F2632619D84}"/>
                  </a:ext>
                </a:extLst>
              </p:cNvPr>
              <p:cNvSpPr txBox="1"/>
              <p:nvPr/>
            </p:nvSpPr>
            <p:spPr>
              <a:xfrm>
                <a:off x="-2749036" y="2599094"/>
                <a:ext cx="1973660" cy="393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협업과 문화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E6A23C-2864-03BD-DA1B-46408C59A3FE}"/>
                  </a:ext>
                </a:extLst>
              </p:cNvPr>
              <p:cNvSpPr txBox="1"/>
              <p:nvPr/>
            </p:nvSpPr>
            <p:spPr>
              <a:xfrm>
                <a:off x="-2932613" y="3149380"/>
                <a:ext cx="2340813" cy="85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DevOps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확대하기 위해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조직의 문화를 변화시키고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협업을 강화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74" name="Google Shape;362;p18">
              <a:extLst>
                <a:ext uri="{FF2B5EF4-FFF2-40B4-BE49-F238E27FC236}">
                  <a16:creationId xmlns:a16="http://schemas.microsoft.com/office/drawing/2014/main" id="{6F4AA469-3300-B73E-040A-FF782250430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895135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B3118AB-04FB-4349-7CDB-DE6C4A3C829E}"/>
                </a:ext>
              </a:extLst>
            </p:cNvPr>
            <p:cNvGrpSpPr/>
            <p:nvPr/>
          </p:nvGrpSpPr>
          <p:grpSpPr>
            <a:xfrm>
              <a:off x="4751284" y="4260818"/>
              <a:ext cx="1694786" cy="974399"/>
              <a:chOff x="5072643" y="4260818"/>
              <a:chExt cx="1919354" cy="974399"/>
            </a:xfrm>
          </p:grpSpPr>
          <p:sp>
            <p:nvSpPr>
              <p:cNvPr id="76" name="Google Shape;344;p18">
                <a:extLst>
                  <a:ext uri="{FF2B5EF4-FFF2-40B4-BE49-F238E27FC236}">
                    <a16:creationId xmlns:a16="http://schemas.microsoft.com/office/drawing/2014/main" id="{E50C9518-7CBF-A35C-5F2E-540B9721E348}"/>
                  </a:ext>
                </a:extLst>
              </p:cNvPr>
              <p:cNvSpPr/>
              <p:nvPr/>
            </p:nvSpPr>
            <p:spPr>
              <a:xfrm>
                <a:off x="5654468" y="4354117"/>
                <a:ext cx="1337529" cy="367543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72" extrusionOk="0">
                    <a:moveTo>
                      <a:pt x="0" y="172"/>
                    </a:moveTo>
                    <a:lnTo>
                      <a:pt x="620" y="172"/>
                    </a:lnTo>
                    <a:lnTo>
                      <a:pt x="0" y="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223F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43;p18">
                <a:extLst>
                  <a:ext uri="{FF2B5EF4-FFF2-40B4-BE49-F238E27FC236}">
                    <a16:creationId xmlns:a16="http://schemas.microsoft.com/office/drawing/2014/main" id="{CA34188D-3ED2-F505-2671-FB45AB096B57}"/>
                  </a:ext>
                </a:extLst>
              </p:cNvPr>
              <p:cNvSpPr/>
              <p:nvPr/>
            </p:nvSpPr>
            <p:spPr>
              <a:xfrm>
                <a:off x="5072643" y="4260818"/>
                <a:ext cx="1902094" cy="4656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75" extrusionOk="0">
                    <a:moveTo>
                      <a:pt x="991" y="275"/>
                    </a:moveTo>
                    <a:lnTo>
                      <a:pt x="0" y="0"/>
                    </a:lnTo>
                    <a:lnTo>
                      <a:pt x="991" y="0"/>
                    </a:lnTo>
                    <a:lnTo>
                      <a:pt x="991" y="275"/>
                    </a:lnTo>
                    <a:close/>
                  </a:path>
                </a:pathLst>
              </a:custGeom>
              <a:solidFill>
                <a:srgbClr val="182C8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45;p18">
                <a:extLst>
                  <a:ext uri="{FF2B5EF4-FFF2-40B4-BE49-F238E27FC236}">
                    <a16:creationId xmlns:a16="http://schemas.microsoft.com/office/drawing/2014/main" id="{4777C12B-B296-B717-6891-5A3406D0EE60}"/>
                  </a:ext>
                </a:extLst>
              </p:cNvPr>
              <p:cNvSpPr/>
              <p:nvPr/>
            </p:nvSpPr>
            <p:spPr>
              <a:xfrm>
                <a:off x="5654468" y="4702976"/>
                <a:ext cx="962321" cy="53224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51" extrusionOk="0">
                    <a:moveTo>
                      <a:pt x="309" y="251"/>
                    </a:moveTo>
                    <a:lnTo>
                      <a:pt x="0" y="0"/>
                    </a:lnTo>
                    <a:lnTo>
                      <a:pt x="309" y="0"/>
                    </a:lnTo>
                    <a:lnTo>
                      <a:pt x="309" y="251"/>
                    </a:lnTo>
                    <a:close/>
                  </a:path>
                </a:pathLst>
              </a:custGeom>
              <a:solidFill>
                <a:srgbClr val="182C8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342;p18">
              <a:extLst>
                <a:ext uri="{FF2B5EF4-FFF2-40B4-BE49-F238E27FC236}">
                  <a16:creationId xmlns:a16="http://schemas.microsoft.com/office/drawing/2014/main" id="{2E2826A1-F5A6-E654-1A12-607DF3DC964F}"/>
                </a:ext>
              </a:extLst>
            </p:cNvPr>
            <p:cNvSpPr/>
            <p:nvPr/>
          </p:nvSpPr>
          <p:spPr>
            <a:xfrm>
              <a:off x="4507446" y="2339881"/>
              <a:ext cx="2711720" cy="2011125"/>
            </a:xfrm>
            <a:prstGeom prst="roundRect">
              <a:avLst>
                <a:gd name="adj" fmla="val 4795"/>
              </a:avLst>
            </a:prstGeom>
            <a:solidFill>
              <a:srgbClr val="223F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2219B1A-959A-62B4-E2B2-79FB1BB9A906}"/>
                </a:ext>
              </a:extLst>
            </p:cNvPr>
            <p:cNvGrpSpPr/>
            <p:nvPr/>
          </p:nvGrpSpPr>
          <p:grpSpPr>
            <a:xfrm>
              <a:off x="4549138" y="2523014"/>
              <a:ext cx="2593434" cy="1669486"/>
              <a:chOff x="-3009205" y="2604377"/>
              <a:chExt cx="2593434" cy="16694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336EB3-12E8-C929-75B9-B51E553EFA3F}"/>
                  </a:ext>
                </a:extLst>
              </p:cNvPr>
              <p:cNvSpPr txBox="1"/>
              <p:nvPr/>
            </p:nvSpPr>
            <p:spPr>
              <a:xfrm>
                <a:off x="-2249898" y="2604377"/>
                <a:ext cx="1191395" cy="393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보안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FCDD7-9584-22AE-B2FA-108E2BCD3446}"/>
                  </a:ext>
                </a:extLst>
              </p:cNvPr>
              <p:cNvSpPr txBox="1"/>
              <p:nvPr/>
            </p:nvSpPr>
            <p:spPr>
              <a:xfrm>
                <a:off x="-3009205" y="3149379"/>
                <a:ext cx="2593434" cy="1124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접근 제어 및 인증 강화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데이터 암호화와 안전한 전송 등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많은 보안 도구와 절차 도입으로 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보안 요소 개선 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80" name="Google Shape;362;p18">
              <a:extLst>
                <a:ext uri="{FF2B5EF4-FFF2-40B4-BE49-F238E27FC236}">
                  <a16:creationId xmlns:a16="http://schemas.microsoft.com/office/drawing/2014/main" id="{513DA750-CA5A-A06A-5877-7BEC2A7B6C5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24009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371AB8-9FE3-E722-4F46-57F060613A9F}"/>
                </a:ext>
              </a:extLst>
            </p:cNvPr>
            <p:cNvSpPr txBox="1"/>
            <p:nvPr/>
          </p:nvSpPr>
          <p:spPr>
            <a:xfrm>
              <a:off x="8396757" y="2513487"/>
              <a:ext cx="1672520" cy="393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기술의 성숙화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33D7C8-4A32-5216-E787-77C8E9133820}"/>
              </a:ext>
            </a:extLst>
          </p:cNvPr>
          <p:cNvSpPr txBox="1"/>
          <p:nvPr/>
        </p:nvSpPr>
        <p:spPr>
          <a:xfrm>
            <a:off x="1174750" y="822223"/>
            <a:ext cx="27113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발전 방향 및 개선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C3CAD-743C-15C1-4262-7544B4F41CDD}"/>
              </a:ext>
            </a:extLst>
          </p:cNvPr>
          <p:cNvSpPr txBox="1"/>
          <p:nvPr/>
        </p:nvSpPr>
        <p:spPr>
          <a:xfrm>
            <a:off x="8544588" y="3102698"/>
            <a:ext cx="2564344" cy="102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블루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그린 배포 채택과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다크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런칭을 활용한 기술의 성숙화가 필요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49180-5207-6393-4482-8FC288A889B4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400072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BF8FC5-A1AF-EA38-7789-D633D6BAACEC}"/>
              </a:ext>
            </a:extLst>
          </p:cNvPr>
          <p:cNvGrpSpPr/>
          <p:nvPr/>
        </p:nvGrpSpPr>
        <p:grpSpPr>
          <a:xfrm>
            <a:off x="8728263" y="4526650"/>
            <a:ext cx="1856626" cy="1161802"/>
            <a:chOff x="1127178" y="4532658"/>
            <a:chExt cx="1856626" cy="1161802"/>
          </a:xfrm>
        </p:grpSpPr>
        <p:sp>
          <p:nvSpPr>
            <p:cNvPr id="21" name="Google Shape;344;p18">
              <a:extLst>
                <a:ext uri="{FF2B5EF4-FFF2-40B4-BE49-F238E27FC236}">
                  <a16:creationId xmlns:a16="http://schemas.microsoft.com/office/drawing/2014/main" id="{110C8B9B-85AB-26BF-BC44-B34F72988659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223F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43;p18">
              <a:extLst>
                <a:ext uri="{FF2B5EF4-FFF2-40B4-BE49-F238E27FC236}">
                  <a16:creationId xmlns:a16="http://schemas.microsoft.com/office/drawing/2014/main" id="{40DA70DB-C80F-8670-9310-AACC2E82F24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182C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45;p18">
              <a:extLst>
                <a:ext uri="{FF2B5EF4-FFF2-40B4-BE49-F238E27FC236}">
                  <a16:creationId xmlns:a16="http://schemas.microsoft.com/office/drawing/2014/main" id="{A8F0DFE4-F7CD-D2D8-23D8-90940CE334DD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182C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E43A80-AB65-7B6C-B95D-AD086EA39538}"/>
              </a:ext>
            </a:extLst>
          </p:cNvPr>
          <p:cNvGrpSpPr/>
          <p:nvPr/>
        </p:nvGrpSpPr>
        <p:grpSpPr>
          <a:xfrm>
            <a:off x="1124021" y="4526650"/>
            <a:ext cx="1856626" cy="1161802"/>
            <a:chOff x="1127178" y="4532658"/>
            <a:chExt cx="1856626" cy="1161802"/>
          </a:xfrm>
        </p:grpSpPr>
        <p:sp>
          <p:nvSpPr>
            <p:cNvPr id="16" name="Google Shape;344;p18">
              <a:extLst>
                <a:ext uri="{FF2B5EF4-FFF2-40B4-BE49-F238E27FC236}">
                  <a16:creationId xmlns:a16="http://schemas.microsoft.com/office/drawing/2014/main" id="{39D01D84-56B2-F6F0-C718-6021749AB233}"/>
                </a:ext>
              </a:extLst>
            </p:cNvPr>
            <p:cNvSpPr/>
            <p:nvPr/>
          </p:nvSpPr>
          <p:spPr>
            <a:xfrm>
              <a:off x="1689988" y="4643901"/>
              <a:ext cx="1293816" cy="438231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43;p18">
              <a:extLst>
                <a:ext uri="{FF2B5EF4-FFF2-40B4-BE49-F238E27FC236}">
                  <a16:creationId xmlns:a16="http://schemas.microsoft.com/office/drawing/2014/main" id="{3B9F2227-D69A-B5D7-AE63-DAA9E06FD4AB}"/>
                </a:ext>
              </a:extLst>
            </p:cNvPr>
            <p:cNvSpPr/>
            <p:nvPr/>
          </p:nvSpPr>
          <p:spPr>
            <a:xfrm>
              <a:off x="1127178" y="4532658"/>
              <a:ext cx="1839930" cy="555203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45;p18">
              <a:extLst>
                <a:ext uri="{FF2B5EF4-FFF2-40B4-BE49-F238E27FC236}">
                  <a16:creationId xmlns:a16="http://schemas.microsoft.com/office/drawing/2014/main" id="{AE41F1EF-A299-97AC-B6BA-3E10BF8F05DB}"/>
                </a:ext>
              </a:extLst>
            </p:cNvPr>
            <p:cNvSpPr/>
            <p:nvPr/>
          </p:nvSpPr>
          <p:spPr>
            <a:xfrm>
              <a:off x="1689988" y="5059855"/>
              <a:ext cx="930871" cy="634605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Google Shape;342;p18">
            <a:extLst>
              <a:ext uri="{FF2B5EF4-FFF2-40B4-BE49-F238E27FC236}">
                <a16:creationId xmlns:a16="http://schemas.microsoft.com/office/drawing/2014/main" id="{793A3FA2-D138-1C91-E20C-AF6DA1C2C808}"/>
              </a:ext>
            </a:extLst>
          </p:cNvPr>
          <p:cNvSpPr/>
          <p:nvPr/>
        </p:nvSpPr>
        <p:spPr>
          <a:xfrm>
            <a:off x="8426270" y="2235776"/>
            <a:ext cx="2823503" cy="2397917"/>
          </a:xfrm>
          <a:prstGeom prst="roundRect">
            <a:avLst>
              <a:gd name="adj" fmla="val 4934"/>
            </a:avLst>
          </a:prstGeom>
          <a:solidFill>
            <a:srgbClr val="223F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C94CE9-80C8-4E86-BBBA-ED5E6C82B07D}"/>
              </a:ext>
            </a:extLst>
          </p:cNvPr>
          <p:cNvGrpSpPr/>
          <p:nvPr/>
        </p:nvGrpSpPr>
        <p:grpSpPr>
          <a:xfrm>
            <a:off x="1003176" y="2236265"/>
            <a:ext cx="9928947" cy="3891158"/>
            <a:chOff x="1178573" y="2339881"/>
            <a:chExt cx="9063453" cy="3263499"/>
          </a:xfrm>
        </p:grpSpPr>
        <p:pic>
          <p:nvPicPr>
            <p:cNvPr id="54" name="Google Shape;362;p18">
              <a:extLst>
                <a:ext uri="{FF2B5EF4-FFF2-40B4-BE49-F238E27FC236}">
                  <a16:creationId xmlns:a16="http://schemas.microsoft.com/office/drawing/2014/main" id="{C73E0E37-F03A-EAFF-9A6D-BBBE4C5A8CD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66262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342;p18">
              <a:extLst>
                <a:ext uri="{FF2B5EF4-FFF2-40B4-BE49-F238E27FC236}">
                  <a16:creationId xmlns:a16="http://schemas.microsoft.com/office/drawing/2014/main" id="{F2DBE17B-B9B7-92F4-B350-15325DA07982}"/>
                </a:ext>
              </a:extLst>
            </p:cNvPr>
            <p:cNvSpPr/>
            <p:nvPr/>
          </p:nvSpPr>
          <p:spPr>
            <a:xfrm>
              <a:off x="1178573" y="2339881"/>
              <a:ext cx="2577382" cy="2011124"/>
            </a:xfrm>
            <a:prstGeom prst="roundRect">
              <a:avLst>
                <a:gd name="adj" fmla="val 49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AD8758F-8675-5087-951F-76CC05163CAA}"/>
                </a:ext>
              </a:extLst>
            </p:cNvPr>
            <p:cNvGrpSpPr/>
            <p:nvPr/>
          </p:nvGrpSpPr>
          <p:grpSpPr>
            <a:xfrm>
              <a:off x="1296857" y="2517731"/>
              <a:ext cx="2340813" cy="1406313"/>
              <a:chOff x="-2932613" y="2599094"/>
              <a:chExt cx="2340813" cy="140631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158409-0F5E-3CF2-A180-3F2632619D84}"/>
                  </a:ext>
                </a:extLst>
              </p:cNvPr>
              <p:cNvSpPr txBox="1"/>
              <p:nvPr/>
            </p:nvSpPr>
            <p:spPr>
              <a:xfrm>
                <a:off x="-2749036" y="2599094"/>
                <a:ext cx="1973660" cy="393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협업과 문화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E6A23C-2864-03BD-DA1B-46408C59A3FE}"/>
                  </a:ext>
                </a:extLst>
              </p:cNvPr>
              <p:cNvSpPr txBox="1"/>
              <p:nvPr/>
            </p:nvSpPr>
            <p:spPr>
              <a:xfrm>
                <a:off x="-2932613" y="3149380"/>
                <a:ext cx="2340813" cy="85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DevOps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확대하기 위해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조직의 문화를 변화시키고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협업을 강화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74" name="Google Shape;362;p18">
              <a:extLst>
                <a:ext uri="{FF2B5EF4-FFF2-40B4-BE49-F238E27FC236}">
                  <a16:creationId xmlns:a16="http://schemas.microsoft.com/office/drawing/2014/main" id="{6F4AA469-3300-B73E-040A-FF782250430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895135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B3118AB-04FB-4349-7CDB-DE6C4A3C829E}"/>
                </a:ext>
              </a:extLst>
            </p:cNvPr>
            <p:cNvGrpSpPr/>
            <p:nvPr/>
          </p:nvGrpSpPr>
          <p:grpSpPr>
            <a:xfrm>
              <a:off x="4751284" y="4260818"/>
              <a:ext cx="1694786" cy="974399"/>
              <a:chOff x="5072643" y="4260818"/>
              <a:chExt cx="1919354" cy="974399"/>
            </a:xfrm>
          </p:grpSpPr>
          <p:sp>
            <p:nvSpPr>
              <p:cNvPr id="76" name="Google Shape;344;p18">
                <a:extLst>
                  <a:ext uri="{FF2B5EF4-FFF2-40B4-BE49-F238E27FC236}">
                    <a16:creationId xmlns:a16="http://schemas.microsoft.com/office/drawing/2014/main" id="{E50C9518-7CBF-A35C-5F2E-540B9721E348}"/>
                  </a:ext>
                </a:extLst>
              </p:cNvPr>
              <p:cNvSpPr/>
              <p:nvPr/>
            </p:nvSpPr>
            <p:spPr>
              <a:xfrm>
                <a:off x="5654468" y="4354117"/>
                <a:ext cx="1337529" cy="367543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72" extrusionOk="0">
                    <a:moveTo>
                      <a:pt x="0" y="172"/>
                    </a:moveTo>
                    <a:lnTo>
                      <a:pt x="620" y="172"/>
                    </a:lnTo>
                    <a:lnTo>
                      <a:pt x="0" y="0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43;p18">
                <a:extLst>
                  <a:ext uri="{FF2B5EF4-FFF2-40B4-BE49-F238E27FC236}">
                    <a16:creationId xmlns:a16="http://schemas.microsoft.com/office/drawing/2014/main" id="{CA34188D-3ED2-F505-2671-FB45AB096B57}"/>
                  </a:ext>
                </a:extLst>
              </p:cNvPr>
              <p:cNvSpPr/>
              <p:nvPr/>
            </p:nvSpPr>
            <p:spPr>
              <a:xfrm>
                <a:off x="5072643" y="4260818"/>
                <a:ext cx="1902094" cy="46564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75" extrusionOk="0">
                    <a:moveTo>
                      <a:pt x="991" y="275"/>
                    </a:moveTo>
                    <a:lnTo>
                      <a:pt x="0" y="0"/>
                    </a:lnTo>
                    <a:lnTo>
                      <a:pt x="991" y="0"/>
                    </a:lnTo>
                    <a:lnTo>
                      <a:pt x="991" y="2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45;p18">
                <a:extLst>
                  <a:ext uri="{FF2B5EF4-FFF2-40B4-BE49-F238E27FC236}">
                    <a16:creationId xmlns:a16="http://schemas.microsoft.com/office/drawing/2014/main" id="{4777C12B-B296-B717-6891-5A3406D0EE60}"/>
                  </a:ext>
                </a:extLst>
              </p:cNvPr>
              <p:cNvSpPr/>
              <p:nvPr/>
            </p:nvSpPr>
            <p:spPr>
              <a:xfrm>
                <a:off x="5654468" y="4702976"/>
                <a:ext cx="962321" cy="53224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51" extrusionOk="0">
                    <a:moveTo>
                      <a:pt x="309" y="251"/>
                    </a:moveTo>
                    <a:lnTo>
                      <a:pt x="0" y="0"/>
                    </a:lnTo>
                    <a:lnTo>
                      <a:pt x="309" y="0"/>
                    </a:lnTo>
                    <a:lnTo>
                      <a:pt x="309" y="2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342;p18">
              <a:extLst>
                <a:ext uri="{FF2B5EF4-FFF2-40B4-BE49-F238E27FC236}">
                  <a16:creationId xmlns:a16="http://schemas.microsoft.com/office/drawing/2014/main" id="{2E2826A1-F5A6-E654-1A12-607DF3DC964F}"/>
                </a:ext>
              </a:extLst>
            </p:cNvPr>
            <p:cNvSpPr/>
            <p:nvPr/>
          </p:nvSpPr>
          <p:spPr>
            <a:xfrm>
              <a:off x="4507446" y="2339881"/>
              <a:ext cx="2711720" cy="2011125"/>
            </a:xfrm>
            <a:prstGeom prst="roundRect">
              <a:avLst>
                <a:gd name="adj" fmla="val 4795"/>
              </a:avLst>
            </a:pr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2219B1A-959A-62B4-E2B2-79FB1BB9A906}"/>
                </a:ext>
              </a:extLst>
            </p:cNvPr>
            <p:cNvGrpSpPr/>
            <p:nvPr/>
          </p:nvGrpSpPr>
          <p:grpSpPr>
            <a:xfrm>
              <a:off x="4549138" y="2523014"/>
              <a:ext cx="2593434" cy="1669486"/>
              <a:chOff x="-3009205" y="2604377"/>
              <a:chExt cx="2593434" cy="16694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336EB3-12E8-C929-75B9-B51E553EFA3F}"/>
                  </a:ext>
                </a:extLst>
              </p:cNvPr>
              <p:cNvSpPr txBox="1"/>
              <p:nvPr/>
            </p:nvSpPr>
            <p:spPr>
              <a:xfrm>
                <a:off x="-2249898" y="2604377"/>
                <a:ext cx="1191395" cy="393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4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보안 강화</a:t>
                </a:r>
                <a:endParaRPr lang="id-ID" altLang="ko-KR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FCDD7-9584-22AE-B2FA-108E2BCD3446}"/>
                  </a:ext>
                </a:extLst>
              </p:cNvPr>
              <p:cNvSpPr txBox="1"/>
              <p:nvPr/>
            </p:nvSpPr>
            <p:spPr>
              <a:xfrm>
                <a:off x="-3009205" y="3149379"/>
                <a:ext cx="2593434" cy="1124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접근 제어 및 인증 강화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데이터 암호화와 안전한 전송 등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많은 보안 도구와 절차 도입으로 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보안 요소 개선 </a:t>
                </a:r>
                <a:endParaRPr lang="id-ID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80" name="Google Shape;362;p18">
              <a:extLst>
                <a:ext uri="{FF2B5EF4-FFF2-40B4-BE49-F238E27FC236}">
                  <a16:creationId xmlns:a16="http://schemas.microsoft.com/office/drawing/2014/main" id="{513DA750-CA5A-A06A-5877-7BEC2A7B6C5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24009" y="5370148"/>
              <a:ext cx="2018017" cy="23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371AB8-9FE3-E722-4F46-57F060613A9F}"/>
                </a:ext>
              </a:extLst>
            </p:cNvPr>
            <p:cNvSpPr txBox="1"/>
            <p:nvPr/>
          </p:nvSpPr>
          <p:spPr>
            <a:xfrm>
              <a:off x="8396757" y="2513487"/>
              <a:ext cx="1672520" cy="393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기술의 성숙화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33D7C8-4A32-5216-E787-77C8E9133820}"/>
              </a:ext>
            </a:extLst>
          </p:cNvPr>
          <p:cNvSpPr txBox="1"/>
          <p:nvPr/>
        </p:nvSpPr>
        <p:spPr>
          <a:xfrm>
            <a:off x="1174750" y="822223"/>
            <a:ext cx="26382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발전 방향 및 개선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D6CBE-446C-5F24-B8AB-1C849DF846AF}"/>
              </a:ext>
            </a:extLst>
          </p:cNvPr>
          <p:cNvSpPr txBox="1"/>
          <p:nvPr/>
        </p:nvSpPr>
        <p:spPr>
          <a:xfrm>
            <a:off x="8544588" y="3102698"/>
            <a:ext cx="2564344" cy="102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블루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그린 배포 채택과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다크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런칭을 활용한 기술의 성숙화가 필요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609CF-FA64-5002-1200-2825A98A802F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88464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5687454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페이스북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</a:t>
            </a: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다크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런칭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(Dark Launching Technique)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ABF4B4-6C24-F3FD-E697-D29DBA694848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A73B3-15EE-47F8-AFF6-105A34F08F25}"/>
              </a:ext>
            </a:extLst>
          </p:cNvPr>
          <p:cNvSpPr txBox="1"/>
          <p:nvPr/>
        </p:nvSpPr>
        <p:spPr>
          <a:xfrm>
            <a:off x="1174750" y="822223"/>
            <a:ext cx="229261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개선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026" name="Picture 2" descr="Facebook - 로그인 또는 가입">
            <a:extLst>
              <a:ext uri="{FF2B5EF4-FFF2-40B4-BE49-F238E27FC236}">
                <a16:creationId xmlns:a16="http://schemas.microsoft.com/office/drawing/2014/main" id="{C76FBA2C-F53A-D220-660B-EE23FE94E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/>
          <a:stretch/>
        </p:blipFill>
        <p:spPr bwMode="auto">
          <a:xfrm>
            <a:off x="7088957" y="3493435"/>
            <a:ext cx="4505063" cy="125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EA8717-F255-2B65-E2B3-A1683BA8EACF}"/>
              </a:ext>
            </a:extLst>
          </p:cNvPr>
          <p:cNvSpPr txBox="1"/>
          <p:nvPr/>
        </p:nvSpPr>
        <p:spPr>
          <a:xfrm>
            <a:off x="1129401" y="3493435"/>
            <a:ext cx="6051328" cy="174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CI/CD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도입하여 </a:t>
            </a:r>
            <a:r>
              <a:rPr lang="ko-KR" altLang="en-US" sz="16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다크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런칭 기법을 활용</a:t>
            </a:r>
            <a:endParaRPr lang="en-US" altLang="ko-KR" sz="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전용 배포 파이프라인을 통해 새로운 기능을 소규모 사용자에게 배포 후 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지속적으로 모니터링하여 피드백을 수집하고 버그를 확인하는 방법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대규모사용자에 대해 새로운 기능을 개발하고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방문 추이 및 접속 현황을 미리 예측하고 그에 따라 서버 확장 가능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8245D-6F94-62A2-0F93-ABD6332A3B33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61835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309CF8EC-F50A-38F6-A492-21B410B926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E45475F-53B7-C4EC-18F5-F38BDEE038E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0C4C8D-AB5C-E080-64D8-EB7FFF6E8B25}"/>
              </a:ext>
            </a:extLst>
          </p:cNvPr>
          <p:cNvSpPr txBox="1"/>
          <p:nvPr/>
        </p:nvSpPr>
        <p:spPr>
          <a:xfrm>
            <a:off x="1133269" y="2608258"/>
            <a:ext cx="2543645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AWS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DevSecOps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773679-751E-6F79-F59A-77DB7440E215}"/>
              </a:ext>
            </a:extLst>
          </p:cNvPr>
          <p:cNvCxnSpPr>
            <a:cxnSpLocks/>
          </p:cNvCxnSpPr>
          <p:nvPr/>
        </p:nvCxnSpPr>
        <p:spPr>
          <a:xfrm>
            <a:off x="1231840" y="3238334"/>
            <a:ext cx="56197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ABF4B4-6C24-F3FD-E697-D29DBA694848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A73B3-15EE-47F8-AFF6-105A34F08F25}"/>
              </a:ext>
            </a:extLst>
          </p:cNvPr>
          <p:cNvSpPr txBox="1"/>
          <p:nvPr/>
        </p:nvSpPr>
        <p:spPr>
          <a:xfrm>
            <a:off x="1174750" y="822223"/>
            <a:ext cx="229261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개선 사례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" name="그림 1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18DC169-D7F8-565F-60BA-101194F9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93" y="2842841"/>
            <a:ext cx="3614211" cy="2195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27505-C90E-EB21-559D-047A2B5F647D}"/>
              </a:ext>
            </a:extLst>
          </p:cNvPr>
          <p:cNvSpPr txBox="1"/>
          <p:nvPr/>
        </p:nvSpPr>
        <p:spPr>
          <a:xfrm>
            <a:off x="1129401" y="3493435"/>
            <a:ext cx="6589211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연장선으로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DevOps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보안을 더한 것</a:t>
            </a:r>
            <a:endParaRPr lang="en-US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애플리케이션 구축 시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latinLnBrk="0">
              <a:lnSpc>
                <a:spcPct val="130000"/>
              </a:lnSpc>
            </a:pP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감지되지 않는 보안 문제를 방지하기 위해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시프트 레프트 프로세스 사용</a:t>
            </a:r>
            <a:endParaRPr lang="ko-KR" altLang="en-US" sz="7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보안 스캔 도구를 </a:t>
            </a:r>
            <a:r>
              <a:rPr lang="en-US" altLang="ko-KR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CI/CD </a:t>
            </a:r>
            <a:r>
              <a:rPr lang="ko-KR" altLang="en-US" sz="16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프로세스에 통합해 보안 평가로 인해 개발 속도 저하 방지</a:t>
            </a:r>
            <a:endParaRPr lang="id-ID" altLang="ko-KR" sz="16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E646-6999-C1D0-37CE-FE01BD64BD67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137765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E300B-78FB-408D-87EC-1010489B6BBD}"/>
              </a:ext>
            </a:extLst>
          </p:cNvPr>
          <p:cNvSpPr txBox="1"/>
          <p:nvPr/>
        </p:nvSpPr>
        <p:spPr>
          <a:xfrm>
            <a:off x="7060609" y="3196216"/>
            <a:ext cx="3967754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A49D4-9276-3738-A3A3-56C7AA9466DE}"/>
              </a:ext>
            </a:extLst>
          </p:cNvPr>
          <p:cNvSpPr txBox="1"/>
          <p:nvPr/>
        </p:nvSpPr>
        <p:spPr>
          <a:xfrm>
            <a:off x="1174750" y="887855"/>
            <a:ext cx="27379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참고 자료 및 문헌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4A3FD-0C10-459A-E782-72A19F35B16D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60991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1174750" y="887855"/>
            <a:ext cx="20531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란</a:t>
            </a:r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7C49E-A3B7-A33F-4228-0117F1D0F7E3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12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517525-838F-44D4-A735-FC7120D8E7B9}"/>
              </a:ext>
            </a:extLst>
          </p:cNvPr>
          <p:cNvSpPr txBox="1"/>
          <p:nvPr/>
        </p:nvSpPr>
        <p:spPr>
          <a:xfrm>
            <a:off x="1703792" y="1423439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우지연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79B25-AA53-4DFA-8492-11483151AF15}"/>
              </a:ext>
            </a:extLst>
          </p:cNvPr>
          <p:cNvSpPr txBox="1"/>
          <p:nvPr/>
        </p:nvSpPr>
        <p:spPr>
          <a:xfrm>
            <a:off x="2397458" y="1451890"/>
            <a:ext cx="990753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PPT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조장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42554A-4D72-43C5-8854-F0C4E6157882}"/>
              </a:ext>
            </a:extLst>
          </p:cNvPr>
          <p:cNvSpPr txBox="1"/>
          <p:nvPr/>
        </p:nvSpPr>
        <p:spPr>
          <a:xfrm>
            <a:off x="1665212" y="3259719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김영환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E594-45EB-454E-951B-EF5398AC2BFF}"/>
              </a:ext>
            </a:extLst>
          </p:cNvPr>
          <p:cNvSpPr txBox="1"/>
          <p:nvPr/>
        </p:nvSpPr>
        <p:spPr>
          <a:xfrm>
            <a:off x="2316847" y="3301534"/>
            <a:ext cx="790281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PPT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5CA6D5-2145-486D-80E2-ACAE1FFD9440}"/>
              </a:ext>
            </a:extLst>
          </p:cNvPr>
          <p:cNvSpPr txBox="1"/>
          <p:nvPr/>
        </p:nvSpPr>
        <p:spPr>
          <a:xfrm>
            <a:off x="2212408" y="5118778"/>
            <a:ext cx="790281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4BD508-7791-42FA-845A-35D77BF3387C}"/>
              </a:ext>
            </a:extLst>
          </p:cNvPr>
          <p:cNvSpPr txBox="1"/>
          <p:nvPr/>
        </p:nvSpPr>
        <p:spPr>
          <a:xfrm>
            <a:off x="7430294" y="1424462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김태형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9509CA-B995-4E82-9F9F-3E08FEE9C0C0}"/>
              </a:ext>
            </a:extLst>
          </p:cNvPr>
          <p:cNvSpPr txBox="1"/>
          <p:nvPr/>
        </p:nvSpPr>
        <p:spPr>
          <a:xfrm>
            <a:off x="8059452" y="1462636"/>
            <a:ext cx="790281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자료조사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6A53A8-8D46-4F17-BC43-147FEB3BC70A}"/>
              </a:ext>
            </a:extLst>
          </p:cNvPr>
          <p:cNvSpPr txBox="1"/>
          <p:nvPr/>
        </p:nvSpPr>
        <p:spPr>
          <a:xfrm>
            <a:off x="7430294" y="5165192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김현욱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35BC40-6637-4D94-92F6-EAD7B571463E}"/>
              </a:ext>
            </a:extLst>
          </p:cNvPr>
          <p:cNvSpPr txBox="1"/>
          <p:nvPr/>
        </p:nvSpPr>
        <p:spPr>
          <a:xfrm>
            <a:off x="8050488" y="5197941"/>
            <a:ext cx="790281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자료조사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0F0E-E3B5-9244-7030-7FDBA4C6FF12}"/>
              </a:ext>
            </a:extLst>
          </p:cNvPr>
          <p:cNvSpPr txBox="1"/>
          <p:nvPr/>
        </p:nvSpPr>
        <p:spPr>
          <a:xfrm>
            <a:off x="1174750" y="822223"/>
            <a:ext cx="1115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팀원 소개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20B3D-24D4-281C-97BF-D2314151CD21}"/>
              </a:ext>
            </a:extLst>
          </p:cNvPr>
          <p:cNvSpPr txBox="1"/>
          <p:nvPr/>
        </p:nvSpPr>
        <p:spPr>
          <a:xfrm>
            <a:off x="7462319" y="3292899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하승우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FDAE26-96E5-59CF-6C99-60EC988E3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0" t="15885" r="11873" b="-1"/>
          <a:stretch/>
        </p:blipFill>
        <p:spPr>
          <a:xfrm>
            <a:off x="709814" y="1746171"/>
            <a:ext cx="947802" cy="1045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ADCB0E-23AD-BDF7-4A2E-0A4829A05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0" r="13259"/>
          <a:stretch/>
        </p:blipFill>
        <p:spPr>
          <a:xfrm>
            <a:off x="367294" y="5473833"/>
            <a:ext cx="1290322" cy="976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0380C8-F949-D98C-0297-375957C55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048" l="10000" r="90000">
                        <a14:foregroundMark x1="38571" y1="55714" x2="58333" y2="54286"/>
                        <a14:foregroundMark x1="58333" y1="54286" x2="55952" y2="56667"/>
                        <a14:foregroundMark x1="61429" y1="55952" x2="61429" y2="55000"/>
                        <a14:foregroundMark x1="63571" y1="57381" x2="63333" y2="57619"/>
                        <a14:foregroundMark x1="62143" y1="58571" x2="60000" y2="55476"/>
                        <a14:foregroundMark x1="76905" y1="89524" x2="36905" y2="91667"/>
                        <a14:foregroundMark x1="21429" y1="89048" x2="16905" y2="99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325" y="3511904"/>
            <a:ext cx="1253362" cy="12533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D3A6CC-A0A2-2F96-2870-3D15F7575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95" l="10000" r="90000">
                        <a14:foregroundMark x1="58095" y1="54048" x2="59286" y2="54524"/>
                        <a14:foregroundMark x1="41429" y1="51190" x2="37857" y2="52143"/>
                        <a14:foregroundMark x1="40714" y1="56429" x2="40714" y2="54286"/>
                        <a14:foregroundMark x1="41190" y1="54286" x2="38810" y2="58571"/>
                        <a14:foregroundMark x1="60952" y1="54762" x2="56190" y2="57381"/>
                        <a14:foregroundMark x1="69762" y1="92381" x2="66190" y2="98095"/>
                        <a14:foregroundMark x1="79524" y1="96667" x2="79524" y2="9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9857" y="1528988"/>
            <a:ext cx="1313654" cy="1313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E8E4B-9A7C-01DE-C50A-B7A7B44177BC}"/>
              </a:ext>
            </a:extLst>
          </p:cNvPr>
          <p:cNvSpPr txBox="1"/>
          <p:nvPr/>
        </p:nvSpPr>
        <p:spPr>
          <a:xfrm>
            <a:off x="1703792" y="5110844"/>
            <a:ext cx="790280" cy="2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이동현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319006-4CF2-801C-D31A-15A43E2A7E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095" l="10000" r="90000">
                        <a14:foregroundMark x1="39762" y1="53571" x2="39762" y2="53571"/>
                        <a14:foregroundMark x1="38571" y1="55238" x2="38571" y2="55238"/>
                        <a14:foregroundMark x1="58333" y1="55000" x2="58333" y2="55000"/>
                        <a14:foregroundMark x1="63095" y1="55000" x2="63095" y2="55000"/>
                        <a14:foregroundMark x1="60714" y1="55476" x2="60714" y2="55476"/>
                        <a14:foregroundMark x1="60714" y1="55476" x2="60714" y2="55476"/>
                        <a14:foregroundMark x1="40714" y1="56667" x2="40714" y2="56667"/>
                        <a14:foregroundMark x1="60238" y1="54524" x2="61190" y2="55238"/>
                        <a14:foregroundMark x1="63095" y1="57143" x2="60714" y2="56905"/>
                        <a14:foregroundMark x1="45476" y1="52381" x2="40714" y2="60952"/>
                        <a14:foregroundMark x1="36190" y1="54524" x2="38095" y2="54762"/>
                        <a14:foregroundMark x1="40000" y1="55000" x2="40952" y2="55476"/>
                        <a14:foregroundMark x1="54286" y1="92619" x2="54286" y2="92619"/>
                        <a14:foregroundMark x1="80476" y1="98095" x2="80476" y2="98095"/>
                        <a14:foregroundMark x1="20238" y1="97143" x2="20238" y2="9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472" y="3407463"/>
            <a:ext cx="1253360" cy="125336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992B16EA-0E2A-DD47-F127-955C9396BEE2}"/>
              </a:ext>
            </a:extLst>
          </p:cNvPr>
          <p:cNvSpPr/>
          <p:nvPr/>
        </p:nvSpPr>
        <p:spPr>
          <a:xfrm>
            <a:off x="1771507" y="1787625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데브옵스의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개념을 정리할 수 있는 시간이었습니다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과제가 팀원들과 가까워질 수 있는 계기가 되어 마지막까지 즐겁게 마무리 할 수 있었다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3F5AAE15-56D5-0659-DB69-A05C18391637}"/>
              </a:ext>
            </a:extLst>
          </p:cNvPr>
          <p:cNvSpPr/>
          <p:nvPr/>
        </p:nvSpPr>
        <p:spPr>
          <a:xfrm>
            <a:off x="7457189" y="1787625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데브옵스의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개념과 활용을 자료 조사를 통해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배울 수 있었고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활동에서 생기는 어려운 점들을 회의를 통해 해결 하며 소통의 중요성도 깨닫게 되었습니다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7CCD6495-9276-24D1-D985-8E11A5DAD0C6}"/>
              </a:ext>
            </a:extLst>
          </p:cNvPr>
          <p:cNvSpPr/>
          <p:nvPr/>
        </p:nvSpPr>
        <p:spPr>
          <a:xfrm>
            <a:off x="1692107" y="3632798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제게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부족한 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지식과 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제작에 대해 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배울 수 있는 계기가 되었습니다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조사와 발표자의 중간 역할로 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제작의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중요성과 협업의 재미를 느낄 수 있었습니다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4AACD723-176A-D7BD-E820-D2A2B2056B64}"/>
              </a:ext>
            </a:extLst>
          </p:cNvPr>
          <p:cNvSpPr/>
          <p:nvPr/>
        </p:nvSpPr>
        <p:spPr>
          <a:xfrm>
            <a:off x="7457189" y="3654748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프로젝트 배움과 성장의 기회였습니다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협업과 자동화의 가치를 깨닫게 되었고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변화의 필요성과 협업의 중요성에 대한 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인식을 높이게 되었습니다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31FB9-3BC9-1031-D7E9-78D639E00DDE}"/>
              </a:ext>
            </a:extLst>
          </p:cNvPr>
          <p:cNvSpPr txBox="1"/>
          <p:nvPr/>
        </p:nvSpPr>
        <p:spPr>
          <a:xfrm>
            <a:off x="8082757" y="3339395"/>
            <a:ext cx="790281" cy="252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자료조사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A6CEE54-F484-2572-2DCA-280FF8FA2F9B}"/>
              </a:ext>
            </a:extLst>
          </p:cNvPr>
          <p:cNvSpPr/>
          <p:nvPr/>
        </p:nvSpPr>
        <p:spPr>
          <a:xfrm>
            <a:off x="1692107" y="5424085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데브옵스와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애자일 개발에 대해서 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정보를 얻는 기회가 되었던 것 같습니다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변화에 빠르게 적응할 수 있는 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개발자가 될 수 있도록 더 열심히 </a:t>
            </a:r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배워야겠다는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생각이 들었습니다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063297-FB7A-F3DF-1A41-AD90FD3AF9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98" t="15826" r="14882"/>
          <a:stretch/>
        </p:blipFill>
        <p:spPr>
          <a:xfrm>
            <a:off x="6317608" y="5458476"/>
            <a:ext cx="931229" cy="1103690"/>
          </a:xfrm>
          <a:prstGeom prst="rect">
            <a:avLst/>
          </a:prstGeom>
        </p:spPr>
      </p:pic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48E68232-8F55-FE1D-9203-6A3CF798802E}"/>
              </a:ext>
            </a:extLst>
          </p:cNvPr>
          <p:cNvSpPr/>
          <p:nvPr/>
        </p:nvSpPr>
        <p:spPr>
          <a:xfrm>
            <a:off x="7446727" y="5430150"/>
            <a:ext cx="4028658" cy="1313651"/>
          </a:xfrm>
          <a:prstGeom prst="wedgeRoundRectCallout">
            <a:avLst>
              <a:gd name="adj1" fmla="val -42946"/>
              <a:gd name="adj2" fmla="val -246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프로젝트를 준비하면서 </a:t>
            </a:r>
            <a:r>
              <a:rPr lang="ko-KR" altLang="en-US" sz="1400" dirty="0" err="1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데브옵스의</a:t>
            </a:r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장점과 단점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발전하는 과정에 대해 알게 되었고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학원에서 처음 팀프로젝트를 하여 </a:t>
            </a:r>
            <a:endParaRPr lang="en-US" altLang="ko-KR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좋은 경험이었습니다</a:t>
            </a:r>
            <a:r>
              <a:rPr lang="en-US" altLang="ko-KR" sz="1400" dirty="0">
                <a:solidFill>
                  <a:srgbClr val="12216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12216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E96A0-DD94-584C-BCAF-A0A5E8D97FE0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595963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3016B0-A213-1D05-A63D-5BB32A29075F}"/>
              </a:ext>
            </a:extLst>
          </p:cNvPr>
          <p:cNvSpPr txBox="1"/>
          <p:nvPr/>
        </p:nvSpPr>
        <p:spPr>
          <a:xfrm>
            <a:off x="1137584" y="1621245"/>
            <a:ext cx="9090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0" dirty="0" err="1">
                <a:solidFill>
                  <a:srgbClr val="17182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위메프</a:t>
            </a:r>
            <a:r>
              <a:rPr lang="en-US" altLang="ko-KR" sz="1600" i="0" dirty="0">
                <a:solidFill>
                  <a:srgbClr val="17182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i="0" dirty="0">
                <a:solidFill>
                  <a:srgbClr val="17182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</a:t>
            </a:r>
            <a:r>
              <a:rPr lang="en-US" altLang="ko-KR" sz="1600" i="0" dirty="0">
                <a:solidFill>
                  <a:srgbClr val="17182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400" dirty="0">
                <a:solidFill>
                  <a:srgbClr val="17182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https://byline.network/2022/11/22-216/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C595E-5D00-9DA5-9DC5-50DE941F3ED2}"/>
              </a:ext>
            </a:extLst>
          </p:cNvPr>
          <p:cNvSpPr txBox="1"/>
          <p:nvPr/>
        </p:nvSpPr>
        <p:spPr>
          <a:xfrm>
            <a:off x="1137584" y="2030067"/>
            <a:ext cx="96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Allianz</a:t>
            </a:r>
            <a:r>
              <a:rPr lang="en-US" altLang="ko-KR" sz="1600" dirty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https://news.vmware.com/kr/industries/transforming-allianz-into-an-agile-organization/rnn98jp9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3C887-9D4B-3EE8-728A-3DC17D123609}"/>
              </a:ext>
            </a:extLst>
          </p:cNvPr>
          <p:cNvSpPr txBox="1"/>
          <p:nvPr/>
        </p:nvSpPr>
        <p:spPr>
          <a:xfrm>
            <a:off x="1137584" y="2438889"/>
            <a:ext cx="720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 보안의 문제점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https://blog.naver.com/inspien01/223179175549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C4D44-4EC4-B475-05D6-E0F819EE2BA3}"/>
              </a:ext>
            </a:extLst>
          </p:cNvPr>
          <p:cNvSpPr txBox="1"/>
          <p:nvPr/>
        </p:nvSpPr>
        <p:spPr>
          <a:xfrm>
            <a:off x="1137584" y="2847711"/>
            <a:ext cx="720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아마존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DevOps,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https://aws.amazon.com/ko/devops/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4F59D-9F2F-32C7-F4EE-5EEABD033C41}"/>
              </a:ext>
            </a:extLst>
          </p:cNvPr>
          <p:cNvSpPr txBox="1"/>
          <p:nvPr/>
        </p:nvSpPr>
        <p:spPr>
          <a:xfrm>
            <a:off x="1137584" y="3256533"/>
            <a:ext cx="720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성공사례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https://m.blog.naver.com/infopub/222059275874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A5B1A-E077-9A52-26AA-827409B23DC4}"/>
              </a:ext>
            </a:extLst>
          </p:cNvPr>
          <p:cNvSpPr txBox="1"/>
          <p:nvPr/>
        </p:nvSpPr>
        <p:spPr>
          <a:xfrm>
            <a:off x="1137584" y="3665355"/>
            <a:ext cx="649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DevOps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기술의 부재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https://www.ciokorea.com/news/194009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CDBA9-B3EB-9FBC-8804-5EE3969DC83D}"/>
              </a:ext>
            </a:extLst>
          </p:cNvPr>
          <p:cNvSpPr txBox="1"/>
          <p:nvPr/>
        </p:nvSpPr>
        <p:spPr>
          <a:xfrm>
            <a:off x="1137584" y="4034687"/>
            <a:ext cx="649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DevSecOps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8"/>
              </a:rPr>
              <a:t>https://aws.amazon.com/ko/what-is/devsecops/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68550-58A0-0641-AAD0-9184FAC278D4}"/>
              </a:ext>
            </a:extLst>
          </p:cNvPr>
          <p:cNvSpPr txBox="1"/>
          <p:nvPr/>
        </p:nvSpPr>
        <p:spPr>
          <a:xfrm>
            <a:off x="1137585" y="4404019"/>
            <a:ext cx="909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다크런칭기술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9"/>
              </a:rPr>
              <a:t>https://newrelic.com/kr/resources/white-papers/devops-nextphase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9">
            <a:extLst>
              <a:ext uri="{FF2B5EF4-FFF2-40B4-BE49-F238E27FC236}">
                <a16:creationId xmlns:a16="http://schemas.microsoft.com/office/drawing/2014/main" id="{AE1D1B8D-95A0-03A0-1034-B7BD6A82598E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0">
            <a:extLst>
              <a:ext uri="{FF2B5EF4-FFF2-40B4-BE49-F238E27FC236}">
                <a16:creationId xmlns:a16="http://schemas.microsoft.com/office/drawing/2014/main" id="{61799EA4-01B6-7938-52B5-086E7E3E6E92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A3860-70D7-4771-56AC-27F2B370F104}"/>
              </a:ext>
            </a:extLst>
          </p:cNvPr>
          <p:cNvSpPr txBox="1"/>
          <p:nvPr/>
        </p:nvSpPr>
        <p:spPr>
          <a:xfrm>
            <a:off x="570850" y="822223"/>
            <a:ext cx="412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C979C-476A-53EE-268A-EC8568B2508E}"/>
              </a:ext>
            </a:extLst>
          </p:cNvPr>
          <p:cNvSpPr txBox="1"/>
          <p:nvPr/>
        </p:nvSpPr>
        <p:spPr>
          <a:xfrm>
            <a:off x="1174750" y="822223"/>
            <a:ext cx="1115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참고 자료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D5AA5-70C5-6869-D364-8A43F02C0BC7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10691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3F6EAB-6921-BDE9-ACA9-2B726158E572}"/>
              </a:ext>
            </a:extLst>
          </p:cNvPr>
          <p:cNvSpPr txBox="1"/>
          <p:nvPr/>
        </p:nvSpPr>
        <p:spPr>
          <a:xfrm>
            <a:off x="4827494" y="2767280"/>
            <a:ext cx="2537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1221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000" dirty="0">
              <a:solidFill>
                <a:srgbClr val="12216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51A9F-9B94-B3BF-0671-592C171617FB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6908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2BDC0-A8DE-82F3-7A4D-30FED64CB846}"/>
              </a:ext>
            </a:extLst>
          </p:cNvPr>
          <p:cNvSpPr txBox="1"/>
          <p:nvPr/>
        </p:nvSpPr>
        <p:spPr>
          <a:xfrm>
            <a:off x="1668928" y="2126486"/>
            <a:ext cx="838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소프트웨어의 </a:t>
            </a:r>
            <a:r>
              <a:rPr lang="en-US" altLang="ko-KR" sz="24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(Development) </a:t>
            </a:r>
            <a:r>
              <a:rPr lang="en-US" altLang="ko-KR" sz="24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(Operation)</a:t>
            </a:r>
            <a:r>
              <a:rPr lang="en-US" altLang="ko-KR" sz="24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2D833-E347-5130-83A7-39CD154E2984}"/>
              </a:ext>
            </a:extLst>
          </p:cNvPr>
          <p:cNvSpPr txBox="1"/>
          <p:nvPr/>
        </p:nvSpPr>
        <p:spPr>
          <a:xfrm>
            <a:off x="1668927" y="3410855"/>
            <a:ext cx="838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개발팀과 운영팀 간의 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“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“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</a:t>
            </a:r>
            <a:r>
              <a:rPr lang="en-US" altLang="ko-KR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강조하는 문화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209BCC-9095-11A4-8797-7F349262D531}"/>
              </a:ext>
            </a:extLst>
          </p:cNvPr>
          <p:cNvSpPr txBox="1"/>
          <p:nvPr/>
        </p:nvSpPr>
        <p:spPr>
          <a:xfrm>
            <a:off x="1668927" y="4645930"/>
            <a:ext cx="9364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제품과 서비스의 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개발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sz="28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목적으로 함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8502B-918A-03B2-5A6A-6E102FE5479D}"/>
              </a:ext>
            </a:extLst>
          </p:cNvPr>
          <p:cNvSpPr txBox="1"/>
          <p:nvPr/>
        </p:nvSpPr>
        <p:spPr>
          <a:xfrm>
            <a:off x="1174750" y="822223"/>
            <a:ext cx="19588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개념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C5906-2A4C-561A-04E5-25D957B06031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32504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20858B-390E-B21F-C73C-CB0FBB85745E}"/>
              </a:ext>
            </a:extLst>
          </p:cNvPr>
          <p:cNvSpPr txBox="1"/>
          <p:nvPr/>
        </p:nvSpPr>
        <p:spPr>
          <a:xfrm>
            <a:off x="2271906" y="5203270"/>
            <a:ext cx="78040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주기의 개발단위를 반복하여 하나의 큰 프로젝트를 완성해 나가는 방식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애자일의 핵심은 </a:t>
            </a:r>
            <a:r>
              <a:rPr lang="en-US" altLang="ko-KR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협력</a:t>
            </a:r>
            <a:r>
              <a:rPr lang="en-US" altLang="ko-KR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  <a:r>
              <a:rPr lang="en-US" altLang="ko-KR" sz="2000" dirty="0">
                <a:solidFill>
                  <a:srgbClr val="2341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dirty="0">
              <a:solidFill>
                <a:srgbClr val="2341C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913A53A-1AB5-1595-FDE9-D68C923A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75" y="1782382"/>
            <a:ext cx="5185608" cy="25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C5AAA-2443-3CE3-901D-1FB278C5F186}"/>
              </a:ext>
            </a:extLst>
          </p:cNvPr>
          <p:cNvSpPr txBox="1"/>
          <p:nvPr/>
        </p:nvSpPr>
        <p:spPr>
          <a:xfrm>
            <a:off x="1174750" y="822223"/>
            <a:ext cx="16024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Agile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방법론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7B4B1-50CA-D0F7-8F1C-902FC27123A7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343028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11" name="Oval 27">
            <a:extLst>
              <a:ext uri="{FF2B5EF4-FFF2-40B4-BE49-F238E27FC236}">
                <a16:creationId xmlns:a16="http://schemas.microsoft.com/office/drawing/2014/main" id="{5BA7D264-F29D-4F60-B4A9-E3E97BCF550D}"/>
              </a:ext>
            </a:extLst>
          </p:cNvPr>
          <p:cNvSpPr/>
          <p:nvPr/>
        </p:nvSpPr>
        <p:spPr>
          <a:xfrm>
            <a:off x="6696658" y="2043326"/>
            <a:ext cx="3867930" cy="3867930"/>
          </a:xfrm>
          <a:prstGeom prst="ellipse">
            <a:avLst/>
          </a:prstGeom>
          <a:noFill/>
          <a:ln w="19050" cap="rnd" cmpd="sng">
            <a:solidFill>
              <a:srgbClr val="2341C3"/>
            </a:solidFill>
            <a:prstDash val="dash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Oval 26">
            <a:extLst>
              <a:ext uri="{FF2B5EF4-FFF2-40B4-BE49-F238E27FC236}">
                <a16:creationId xmlns:a16="http://schemas.microsoft.com/office/drawing/2014/main" id="{E0461FE5-000C-4627-B27F-0DAB327C16B9}"/>
              </a:ext>
            </a:extLst>
          </p:cNvPr>
          <p:cNvSpPr/>
          <p:nvPr/>
        </p:nvSpPr>
        <p:spPr>
          <a:xfrm>
            <a:off x="7636838" y="2986024"/>
            <a:ext cx="1979538" cy="1979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" cap="rnd" cmpd="sng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DevOps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ko-KR" altLang="en-US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Isosceles Triangle 28">
            <a:extLst>
              <a:ext uri="{FF2B5EF4-FFF2-40B4-BE49-F238E27FC236}">
                <a16:creationId xmlns:a16="http://schemas.microsoft.com/office/drawing/2014/main" id="{D52CEB51-3F56-43D5-9827-78667439096E}"/>
              </a:ext>
            </a:extLst>
          </p:cNvPr>
          <p:cNvSpPr/>
          <p:nvPr/>
        </p:nvSpPr>
        <p:spPr>
          <a:xfrm>
            <a:off x="6587058" y="3771189"/>
            <a:ext cx="235878" cy="138170"/>
          </a:xfrm>
          <a:prstGeom prst="triangle">
            <a:avLst/>
          </a:prstGeom>
          <a:solidFill>
            <a:srgbClr val="2341C3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Isosceles Triangle 29">
            <a:extLst>
              <a:ext uri="{FF2B5EF4-FFF2-40B4-BE49-F238E27FC236}">
                <a16:creationId xmlns:a16="http://schemas.microsoft.com/office/drawing/2014/main" id="{C628F2C4-9D8A-4932-AEDB-606E7EB24D04}"/>
              </a:ext>
            </a:extLst>
          </p:cNvPr>
          <p:cNvSpPr/>
          <p:nvPr/>
        </p:nvSpPr>
        <p:spPr>
          <a:xfrm flipV="1">
            <a:off x="10444644" y="3771189"/>
            <a:ext cx="235878" cy="138170"/>
          </a:xfrm>
          <a:prstGeom prst="triangle">
            <a:avLst/>
          </a:prstGeom>
          <a:solidFill>
            <a:srgbClr val="2341C3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Isosceles Triangle 30">
            <a:extLst>
              <a:ext uri="{FF2B5EF4-FFF2-40B4-BE49-F238E27FC236}">
                <a16:creationId xmlns:a16="http://schemas.microsoft.com/office/drawing/2014/main" id="{7D96CFEC-1D4E-4CEE-BF3B-C3C8D23888DF}"/>
              </a:ext>
            </a:extLst>
          </p:cNvPr>
          <p:cNvSpPr/>
          <p:nvPr/>
        </p:nvSpPr>
        <p:spPr>
          <a:xfrm rot="5400000" flipV="1">
            <a:off x="8456448" y="5846742"/>
            <a:ext cx="235878" cy="138170"/>
          </a:xfrm>
          <a:prstGeom prst="triangle">
            <a:avLst/>
          </a:prstGeom>
          <a:solidFill>
            <a:srgbClr val="2341C3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Oval 31">
            <a:extLst>
              <a:ext uri="{FF2B5EF4-FFF2-40B4-BE49-F238E27FC236}">
                <a16:creationId xmlns:a16="http://schemas.microsoft.com/office/drawing/2014/main" id="{E3F4535E-76AE-4700-9A3F-E41F08250BC0}"/>
              </a:ext>
            </a:extLst>
          </p:cNvPr>
          <p:cNvSpPr/>
          <p:nvPr/>
        </p:nvSpPr>
        <p:spPr>
          <a:xfrm>
            <a:off x="6605693" y="4719046"/>
            <a:ext cx="1039731" cy="1039732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공유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Oval 32">
            <a:extLst>
              <a:ext uri="{FF2B5EF4-FFF2-40B4-BE49-F238E27FC236}">
                <a16:creationId xmlns:a16="http://schemas.microsoft.com/office/drawing/2014/main" id="{E36A56BF-928F-4935-895D-94A641C3613A}"/>
              </a:ext>
            </a:extLst>
          </p:cNvPr>
          <p:cNvSpPr/>
          <p:nvPr/>
        </p:nvSpPr>
        <p:spPr>
          <a:xfrm>
            <a:off x="9641519" y="4719046"/>
            <a:ext cx="1039731" cy="1039732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Oval 33">
            <a:extLst>
              <a:ext uri="{FF2B5EF4-FFF2-40B4-BE49-F238E27FC236}">
                <a16:creationId xmlns:a16="http://schemas.microsoft.com/office/drawing/2014/main" id="{476FF035-4BF4-44CC-855C-42E433783DCD}"/>
              </a:ext>
            </a:extLst>
          </p:cNvPr>
          <p:cNvSpPr/>
          <p:nvPr/>
        </p:nvSpPr>
        <p:spPr>
          <a:xfrm>
            <a:off x="6851178" y="1928121"/>
            <a:ext cx="1039731" cy="1039732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문화</a:t>
            </a:r>
            <a:endParaRPr 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Oval 22">
            <a:extLst>
              <a:ext uri="{FF2B5EF4-FFF2-40B4-BE49-F238E27FC236}">
                <a16:creationId xmlns:a16="http://schemas.microsoft.com/office/drawing/2014/main" id="{B03894EE-15BD-4CEB-8A07-83A1325F01BD}"/>
              </a:ext>
            </a:extLst>
          </p:cNvPr>
          <p:cNvSpPr/>
          <p:nvPr/>
        </p:nvSpPr>
        <p:spPr>
          <a:xfrm>
            <a:off x="9537429" y="1921772"/>
            <a:ext cx="1039731" cy="1039732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자동화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Isosceles Triangle 23">
            <a:extLst>
              <a:ext uri="{FF2B5EF4-FFF2-40B4-BE49-F238E27FC236}">
                <a16:creationId xmlns:a16="http://schemas.microsoft.com/office/drawing/2014/main" id="{E92A91DF-4079-4C7A-8504-2D81245FFC6F}"/>
              </a:ext>
            </a:extLst>
          </p:cNvPr>
          <p:cNvSpPr/>
          <p:nvPr/>
        </p:nvSpPr>
        <p:spPr>
          <a:xfrm rot="16200000" flipV="1">
            <a:off x="8456448" y="1993162"/>
            <a:ext cx="235878" cy="138170"/>
          </a:xfrm>
          <a:prstGeom prst="triangle">
            <a:avLst/>
          </a:prstGeom>
          <a:solidFill>
            <a:srgbClr val="2341C3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D779A-826E-403B-8ACF-68FA8564C29F}"/>
              </a:ext>
            </a:extLst>
          </p:cNvPr>
          <p:cNvSpPr txBox="1"/>
          <p:nvPr/>
        </p:nvSpPr>
        <p:spPr>
          <a:xfrm>
            <a:off x="1629571" y="2240250"/>
            <a:ext cx="3865772" cy="34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개발팀과 운영팀 간의 꾸준한 소통과 협업 문화가 중요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84B60-E7A8-44BE-92CA-989AA98FE751}"/>
              </a:ext>
            </a:extLst>
          </p:cNvPr>
          <p:cNvSpPr txBox="1"/>
          <p:nvPr/>
        </p:nvSpPr>
        <p:spPr>
          <a:xfrm>
            <a:off x="1629571" y="1936834"/>
            <a:ext cx="577081" cy="374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/>
              <a:t>문화</a:t>
            </a:r>
            <a:endParaRPr lang="id-ID" altLang="ko-KR" sz="1800" dirty="0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BD40CE7A-55ED-40AD-AA50-6E2B06B24285}"/>
              </a:ext>
            </a:extLst>
          </p:cNvPr>
          <p:cNvSpPr/>
          <p:nvPr/>
        </p:nvSpPr>
        <p:spPr>
          <a:xfrm>
            <a:off x="1283185" y="1971124"/>
            <a:ext cx="269126" cy="269126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247F4-9F18-463C-BF91-AEFDB242EC27}"/>
              </a:ext>
            </a:extLst>
          </p:cNvPr>
          <p:cNvSpPr txBox="1"/>
          <p:nvPr/>
        </p:nvSpPr>
        <p:spPr>
          <a:xfrm>
            <a:off x="1629570" y="3189332"/>
            <a:ext cx="4238820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개발부터 서비스에 대한 품질 검사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모니터링을 자동화 하여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실수를 예방하고 서비스의 일관성 유지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FAB24-3398-4676-8DE9-6822E28978F3}"/>
              </a:ext>
            </a:extLst>
          </p:cNvPr>
          <p:cNvSpPr txBox="1"/>
          <p:nvPr/>
        </p:nvSpPr>
        <p:spPr>
          <a:xfrm>
            <a:off x="1629571" y="2885916"/>
            <a:ext cx="773289" cy="374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/>
              <a:t>자동화</a:t>
            </a:r>
            <a:endParaRPr lang="id-ID" altLang="ko-KR" sz="1800" dirty="0"/>
          </a:p>
        </p:txBody>
      </p:sp>
      <p:sp>
        <p:nvSpPr>
          <p:cNvPr id="26" name="Oval 19">
            <a:extLst>
              <a:ext uri="{FF2B5EF4-FFF2-40B4-BE49-F238E27FC236}">
                <a16:creationId xmlns:a16="http://schemas.microsoft.com/office/drawing/2014/main" id="{49CE970E-FA1E-423D-84E0-0BAA61B87E4B}"/>
              </a:ext>
            </a:extLst>
          </p:cNvPr>
          <p:cNvSpPr/>
          <p:nvPr/>
        </p:nvSpPr>
        <p:spPr>
          <a:xfrm>
            <a:off x="1283185" y="2920206"/>
            <a:ext cx="269126" cy="269126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F4F04-79F7-4F51-98C7-B8F92BF3C9FB}"/>
              </a:ext>
            </a:extLst>
          </p:cNvPr>
          <p:cNvSpPr txBox="1"/>
          <p:nvPr/>
        </p:nvSpPr>
        <p:spPr>
          <a:xfrm>
            <a:off x="1629570" y="4367014"/>
            <a:ext cx="4466429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지속적 서비스 개선을 위해 반드시 필요한 부분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관리된 데이터는  실행 가능해야 하며 한 눈에 파악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1885C-7E73-40EC-ACCA-1B2676547CB7}"/>
              </a:ext>
            </a:extLst>
          </p:cNvPr>
          <p:cNvSpPr txBox="1"/>
          <p:nvPr/>
        </p:nvSpPr>
        <p:spPr>
          <a:xfrm>
            <a:off x="1629571" y="4063598"/>
            <a:ext cx="577081" cy="374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/>
              <a:t>측정</a:t>
            </a:r>
            <a:endParaRPr lang="id-ID" altLang="ko-KR" sz="1800" dirty="0"/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4BA7E7C5-C50C-4B82-8B97-A35BBBBC2DD7}"/>
              </a:ext>
            </a:extLst>
          </p:cNvPr>
          <p:cNvSpPr/>
          <p:nvPr/>
        </p:nvSpPr>
        <p:spPr>
          <a:xfrm>
            <a:off x="1283185" y="4097888"/>
            <a:ext cx="269126" cy="269126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3431E5-7D82-47F3-BA85-93B97DC80630}"/>
              </a:ext>
            </a:extLst>
          </p:cNvPr>
          <p:cNvSpPr txBox="1"/>
          <p:nvPr/>
        </p:nvSpPr>
        <p:spPr>
          <a:xfrm>
            <a:off x="1627412" y="5582795"/>
            <a:ext cx="4321782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협력할 수 있는 공통된 도구를 활용하여 중복 작업을 없애고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향후 발생할 수 있는 장애를 줄여 조직 전체의 기술역량 향상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8ACF4C-D80E-4A0F-B0FE-02C42E8754C1}"/>
              </a:ext>
            </a:extLst>
          </p:cNvPr>
          <p:cNvSpPr txBox="1"/>
          <p:nvPr/>
        </p:nvSpPr>
        <p:spPr>
          <a:xfrm>
            <a:off x="1629571" y="5279379"/>
            <a:ext cx="577081" cy="374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/>
              <a:t>공유</a:t>
            </a:r>
            <a:endParaRPr lang="id-ID" altLang="ko-KR" sz="1800" dirty="0"/>
          </a:p>
        </p:txBody>
      </p:sp>
      <p:sp>
        <p:nvSpPr>
          <p:cNvPr id="40" name="Oval 19">
            <a:extLst>
              <a:ext uri="{FF2B5EF4-FFF2-40B4-BE49-F238E27FC236}">
                <a16:creationId xmlns:a16="http://schemas.microsoft.com/office/drawing/2014/main" id="{C3BE0EF0-23D1-4547-83F3-30A3297DBF71}"/>
              </a:ext>
            </a:extLst>
          </p:cNvPr>
          <p:cNvSpPr/>
          <p:nvPr/>
        </p:nvSpPr>
        <p:spPr>
          <a:xfrm>
            <a:off x="1283185" y="5313669"/>
            <a:ext cx="269126" cy="269126"/>
          </a:xfrm>
          <a:prstGeom prst="ellipse">
            <a:avLst/>
          </a:prstGeom>
          <a:solidFill>
            <a:srgbClr val="2341C3"/>
          </a:solidFill>
          <a:ln w="3175" cap="rnd" cmpd="sng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73224-BA64-66AE-16C5-5157EE9D07A8}"/>
              </a:ext>
            </a:extLst>
          </p:cNvPr>
          <p:cNvSpPr txBox="1"/>
          <p:nvPr/>
        </p:nvSpPr>
        <p:spPr>
          <a:xfrm>
            <a:off x="1174750" y="822223"/>
            <a:ext cx="25532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핵심 요소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B53A5-E944-8704-EE7F-229FC363F4EF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95836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AE92E-D9E0-4DF1-ABC5-344350FDDD1C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B0B0A-3D3F-C252-3358-2CAD6DC2570C}"/>
              </a:ext>
            </a:extLst>
          </p:cNvPr>
          <p:cNvSpPr txBox="1"/>
          <p:nvPr/>
        </p:nvSpPr>
        <p:spPr>
          <a:xfrm>
            <a:off x="1174750" y="887855"/>
            <a:ext cx="33217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주요기술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F3DB5-4186-F7C8-DC1F-5212E436B7A0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47551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6061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DevOps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의 주요 기술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2375F814-E408-5BA0-9EC1-8814A01CF723}"/>
              </a:ext>
            </a:extLst>
          </p:cNvPr>
          <p:cNvSpPr/>
          <p:nvPr/>
        </p:nvSpPr>
        <p:spPr>
          <a:xfrm>
            <a:off x="4590300" y="2156066"/>
            <a:ext cx="3020237" cy="680763"/>
          </a:xfrm>
          <a:prstGeom prst="roundRect">
            <a:avLst>
              <a:gd name="adj" fmla="val 8476"/>
            </a:avLst>
          </a:prstGeom>
          <a:solidFill>
            <a:srgbClr val="234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786452B-16CA-4F93-5286-972DFC171070}"/>
              </a:ext>
            </a:extLst>
          </p:cNvPr>
          <p:cNvSpPr/>
          <p:nvPr/>
        </p:nvSpPr>
        <p:spPr>
          <a:xfrm>
            <a:off x="4590300" y="3379426"/>
            <a:ext cx="3020237" cy="266278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E9D5F6-2121-8FFB-BA94-45A2E5FA9EDA}"/>
              </a:ext>
            </a:extLst>
          </p:cNvPr>
          <p:cNvGrpSpPr/>
          <p:nvPr/>
        </p:nvGrpSpPr>
        <p:grpSpPr>
          <a:xfrm>
            <a:off x="5965068" y="3006709"/>
            <a:ext cx="270703" cy="202838"/>
            <a:chOff x="3166715" y="3831347"/>
            <a:chExt cx="238473" cy="20283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CED0BE-5094-CB79-A526-85579D507E8B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68C1D4F-D206-8BF7-1AC7-B5DA41F3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C8710B3-6480-D723-D06A-257CB983A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C4B179-B51B-9D27-63A9-93C140B8291F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42B79B0-CE7C-06E5-4DC3-7CF65EF90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7EABA85-4A12-0C6E-7B0F-58F6F23402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06C5A10-9DBB-F149-1826-7B6557E6FC12}"/>
              </a:ext>
            </a:extLst>
          </p:cNvPr>
          <p:cNvSpPr txBox="1"/>
          <p:nvPr/>
        </p:nvSpPr>
        <p:spPr>
          <a:xfrm>
            <a:off x="5545138" y="2292674"/>
            <a:ext cx="1110560" cy="417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ExtraBold" panose="02000903000000020004" pitchFamily="2" charset="-127"/>
              </a:rPr>
              <a:t>컨테이너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B058A-CC4B-1BB7-F64B-759E94418E50}"/>
              </a:ext>
            </a:extLst>
          </p:cNvPr>
          <p:cNvSpPr txBox="1"/>
          <p:nvPr/>
        </p:nvSpPr>
        <p:spPr>
          <a:xfrm>
            <a:off x="4873028" y="3653527"/>
            <a:ext cx="2454779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가상 환경에  접속한 후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pPr algn="ctr"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 환경에 맞추어 세팅 진행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BFB07-81BB-3732-58F4-2CFD71EB2C8B}"/>
              </a:ext>
            </a:extLst>
          </p:cNvPr>
          <p:cNvSpPr txBox="1"/>
          <p:nvPr/>
        </p:nvSpPr>
        <p:spPr>
          <a:xfrm>
            <a:off x="4873029" y="4917596"/>
            <a:ext cx="2454779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시스템 세팅 없이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컨테이너의 세팅 사용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EX) </a:t>
            </a:r>
            <a:r>
              <a:rPr lang="ko-KR" altLang="en-US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쿠버네티스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Docker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9DD93E-6962-0AF5-3658-89761F8CA49C}"/>
              </a:ext>
            </a:extLst>
          </p:cNvPr>
          <p:cNvCxnSpPr>
            <a:cxnSpLocks/>
          </p:cNvCxnSpPr>
          <p:nvPr/>
        </p:nvCxnSpPr>
        <p:spPr>
          <a:xfrm>
            <a:off x="4898786" y="4650938"/>
            <a:ext cx="2403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7">
            <a:extLst>
              <a:ext uri="{FF2B5EF4-FFF2-40B4-BE49-F238E27FC236}">
                <a16:creationId xmlns:a16="http://schemas.microsoft.com/office/drawing/2014/main" id="{62F9FF2F-445C-D7F2-2EE9-0443A6FBD835}"/>
              </a:ext>
            </a:extLst>
          </p:cNvPr>
          <p:cNvSpPr/>
          <p:nvPr/>
        </p:nvSpPr>
        <p:spPr>
          <a:xfrm>
            <a:off x="7996341" y="2156066"/>
            <a:ext cx="3020237" cy="680763"/>
          </a:xfrm>
          <a:prstGeom prst="roundRect">
            <a:avLst>
              <a:gd name="adj" fmla="val 8476"/>
            </a:avLst>
          </a:prstGeom>
          <a:solidFill>
            <a:srgbClr val="234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C6FE2E7E-C66D-BBC5-7A5E-9F1B5FFF1F47}"/>
              </a:ext>
            </a:extLst>
          </p:cNvPr>
          <p:cNvSpPr/>
          <p:nvPr/>
        </p:nvSpPr>
        <p:spPr>
          <a:xfrm>
            <a:off x="7996341" y="3379426"/>
            <a:ext cx="3020237" cy="266278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84FE24C-755A-9848-A08E-5F02529AA680}"/>
              </a:ext>
            </a:extLst>
          </p:cNvPr>
          <p:cNvGrpSpPr/>
          <p:nvPr/>
        </p:nvGrpSpPr>
        <p:grpSpPr>
          <a:xfrm>
            <a:off x="9371109" y="3006709"/>
            <a:ext cx="270703" cy="202838"/>
            <a:chOff x="3166715" y="3831347"/>
            <a:chExt cx="238473" cy="20283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6491D89-670B-4ED7-74BE-AAFC63E77B80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43D0B53-E65A-8B9F-8170-D983677C2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978B9D7-5C28-7E60-6400-DE75BE4D28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F1B2012-E46A-FB8D-E108-86B4243DC150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E501832-CDC6-6943-FC0A-B1BA1D9EF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FE10B0D6-DA52-0928-EE4D-566D7D239B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BAB2C71-D40E-2828-1DDC-F82C38AB1C42}"/>
              </a:ext>
            </a:extLst>
          </p:cNvPr>
          <p:cNvSpPr txBox="1"/>
          <p:nvPr/>
        </p:nvSpPr>
        <p:spPr>
          <a:xfrm>
            <a:off x="8719703" y="2292674"/>
            <a:ext cx="1573509" cy="417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2" charset="-127"/>
              </a:rPr>
              <a:t>인프라자동화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A3F4B9-C074-CC03-91F3-063B5F3CC687}"/>
              </a:ext>
            </a:extLst>
          </p:cNvPr>
          <p:cNvSpPr txBox="1"/>
          <p:nvPr/>
        </p:nvSpPr>
        <p:spPr>
          <a:xfrm>
            <a:off x="8279068" y="3676739"/>
            <a:ext cx="2454779" cy="70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인프라 운영을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endParaRPr lang="en-US" altLang="ko-KR" sz="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코드로 개발하여 관리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2281F7-9E17-E935-5969-399529234F3B}"/>
              </a:ext>
            </a:extLst>
          </p:cNvPr>
          <p:cNvSpPr txBox="1"/>
          <p:nvPr/>
        </p:nvSpPr>
        <p:spPr>
          <a:xfrm>
            <a:off x="8078660" y="4917596"/>
            <a:ext cx="2812860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일반적 관리를 자동화하여 오류 수정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업데이트 및 패치에 대한 대규모 운영 간소화 가능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E8EFDE-A2F6-7184-5379-6B3A35BAC108}"/>
              </a:ext>
            </a:extLst>
          </p:cNvPr>
          <p:cNvCxnSpPr>
            <a:cxnSpLocks/>
          </p:cNvCxnSpPr>
          <p:nvPr/>
        </p:nvCxnSpPr>
        <p:spPr>
          <a:xfrm>
            <a:off x="8304827" y="4650938"/>
            <a:ext cx="2403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17">
            <a:extLst>
              <a:ext uri="{FF2B5EF4-FFF2-40B4-BE49-F238E27FC236}">
                <a16:creationId xmlns:a16="http://schemas.microsoft.com/office/drawing/2014/main" id="{E322ACEB-C935-A80D-6E3D-ED088B5E2E76}"/>
              </a:ext>
            </a:extLst>
          </p:cNvPr>
          <p:cNvSpPr/>
          <p:nvPr/>
        </p:nvSpPr>
        <p:spPr>
          <a:xfrm>
            <a:off x="1101940" y="2156066"/>
            <a:ext cx="3020237" cy="680763"/>
          </a:xfrm>
          <a:prstGeom prst="roundRect">
            <a:avLst>
              <a:gd name="adj" fmla="val 8476"/>
            </a:avLst>
          </a:prstGeom>
          <a:solidFill>
            <a:srgbClr val="234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DA4906B7-EE7F-7EA8-BFE3-190FE371E86F}"/>
              </a:ext>
            </a:extLst>
          </p:cNvPr>
          <p:cNvSpPr/>
          <p:nvPr/>
        </p:nvSpPr>
        <p:spPr>
          <a:xfrm>
            <a:off x="1101940" y="3379426"/>
            <a:ext cx="3020237" cy="266278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DFB8870-0CD9-6AB6-16FF-72FB16C00199}"/>
              </a:ext>
            </a:extLst>
          </p:cNvPr>
          <p:cNvGrpSpPr/>
          <p:nvPr/>
        </p:nvGrpSpPr>
        <p:grpSpPr>
          <a:xfrm>
            <a:off x="2476708" y="3006709"/>
            <a:ext cx="270703" cy="202838"/>
            <a:chOff x="3166715" y="3831347"/>
            <a:chExt cx="238473" cy="20283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BE6CD2C-1EF1-3CB2-D65A-82CADD22473D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A3190540-9E12-807C-0974-0B0E60192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1264652E-ABCD-60B8-4A64-B3CC763963C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69D6B79-FBEF-F254-7D39-ACA0A9604BF6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52AACE4E-0CD1-A7B6-723F-374B826CD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36CE098A-D5C8-583C-95D8-6B2305FD13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D374892-D8D0-9373-58BB-19BF9DBF31C6}"/>
              </a:ext>
            </a:extLst>
          </p:cNvPr>
          <p:cNvSpPr txBox="1"/>
          <p:nvPr/>
        </p:nvSpPr>
        <p:spPr>
          <a:xfrm>
            <a:off x="2183096" y="2292674"/>
            <a:ext cx="857927" cy="417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ExtraBold" panose="02000903000000020004" pitchFamily="2" charset="-127"/>
              </a:rPr>
              <a:t>CI/CD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3542E4-8A59-36DA-C679-7EBBF3855FE6}"/>
              </a:ext>
            </a:extLst>
          </p:cNvPr>
          <p:cNvSpPr txBox="1"/>
          <p:nvPr/>
        </p:nvSpPr>
        <p:spPr>
          <a:xfrm>
            <a:off x="1384669" y="3584013"/>
            <a:ext cx="2454779" cy="86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지속적인 통합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(CI)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지속적인 배포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(CD)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88CFC7C-3048-3627-E36A-52B791B89D32}"/>
              </a:ext>
            </a:extLst>
          </p:cNvPr>
          <p:cNvSpPr txBox="1"/>
          <p:nvPr/>
        </p:nvSpPr>
        <p:spPr>
          <a:xfrm>
            <a:off x="1384669" y="4917596"/>
            <a:ext cx="2454779" cy="90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단계를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자동화하여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보다 짧은 주기로 서비스 제공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EX) Git, SVN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F7E7E82-A469-155E-06C5-6457DEDCDFDB}"/>
              </a:ext>
            </a:extLst>
          </p:cNvPr>
          <p:cNvCxnSpPr>
            <a:cxnSpLocks/>
          </p:cNvCxnSpPr>
          <p:nvPr/>
        </p:nvCxnSpPr>
        <p:spPr>
          <a:xfrm>
            <a:off x="1410426" y="4650938"/>
            <a:ext cx="2403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3519C-177D-1977-AD9A-DD040ED96592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275579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20271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CI/CD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동작 과정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3321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7D4DBD-AD53-4619-95E0-032ADA40162F}"/>
              </a:ext>
            </a:extLst>
          </p:cNvPr>
          <p:cNvSpPr txBox="1"/>
          <p:nvPr/>
        </p:nvSpPr>
        <p:spPr>
          <a:xfrm>
            <a:off x="9150863" y="2292674"/>
            <a:ext cx="692176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ExtraBold" panose="02000903000000020004" pitchFamily="2" charset="-127"/>
              </a:rPr>
              <a:t>I/CD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E2DA08-460A-6652-D3AB-59EF722F298A}"/>
              </a:ext>
            </a:extLst>
          </p:cNvPr>
          <p:cNvSpPr txBox="1"/>
          <p:nvPr/>
        </p:nvSpPr>
        <p:spPr>
          <a:xfrm>
            <a:off x="4581242" y="1561328"/>
            <a:ext cx="289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CI/CD pipeline</a:t>
            </a:r>
            <a:endParaRPr lang="ko-KR" altLang="en-US" sz="28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716D23-7A03-20E4-498F-213A6A33EC10}"/>
              </a:ext>
            </a:extLst>
          </p:cNvPr>
          <p:cNvCxnSpPr>
            <a:cxnSpLocks/>
          </p:cNvCxnSpPr>
          <p:nvPr/>
        </p:nvCxnSpPr>
        <p:spPr>
          <a:xfrm>
            <a:off x="1424533" y="4093257"/>
            <a:ext cx="546521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FEC5E-F5C4-05C4-3A8D-A85C4E66A7A3}"/>
              </a:ext>
            </a:extLst>
          </p:cNvPr>
          <p:cNvCxnSpPr>
            <a:cxnSpLocks/>
          </p:cNvCxnSpPr>
          <p:nvPr/>
        </p:nvCxnSpPr>
        <p:spPr>
          <a:xfrm>
            <a:off x="2184189" y="4078117"/>
            <a:ext cx="1361733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132DE0-F988-1B8E-2063-B3725F7A9E77}"/>
              </a:ext>
            </a:extLst>
          </p:cNvPr>
          <p:cNvCxnSpPr>
            <a:cxnSpLocks/>
          </p:cNvCxnSpPr>
          <p:nvPr/>
        </p:nvCxnSpPr>
        <p:spPr>
          <a:xfrm>
            <a:off x="3791894" y="4078117"/>
            <a:ext cx="1361733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4868A8-73C7-2311-50C0-506EA40A297B}"/>
              </a:ext>
            </a:extLst>
          </p:cNvPr>
          <p:cNvCxnSpPr>
            <a:cxnSpLocks/>
          </p:cNvCxnSpPr>
          <p:nvPr/>
        </p:nvCxnSpPr>
        <p:spPr>
          <a:xfrm>
            <a:off x="5404887" y="4078117"/>
            <a:ext cx="1361733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C05AC9-D939-F80A-9C11-774ADD7FE1F3}"/>
              </a:ext>
            </a:extLst>
          </p:cNvPr>
          <p:cNvCxnSpPr>
            <a:cxnSpLocks/>
          </p:cNvCxnSpPr>
          <p:nvPr/>
        </p:nvCxnSpPr>
        <p:spPr>
          <a:xfrm>
            <a:off x="6997166" y="4078117"/>
            <a:ext cx="1361733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5DD8FF-A34E-5526-F7DE-195A7390B3EB}"/>
              </a:ext>
            </a:extLst>
          </p:cNvPr>
          <p:cNvCxnSpPr>
            <a:cxnSpLocks/>
          </p:cNvCxnSpPr>
          <p:nvPr/>
        </p:nvCxnSpPr>
        <p:spPr>
          <a:xfrm>
            <a:off x="8609731" y="4078117"/>
            <a:ext cx="1237939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FE341-C84C-2C0E-83BE-1B575C27A6F2}"/>
              </a:ext>
            </a:extLst>
          </p:cNvPr>
          <p:cNvCxnSpPr>
            <a:cxnSpLocks/>
          </p:cNvCxnSpPr>
          <p:nvPr/>
        </p:nvCxnSpPr>
        <p:spPr>
          <a:xfrm>
            <a:off x="10105834" y="4082119"/>
            <a:ext cx="546521" cy="0"/>
          </a:xfrm>
          <a:prstGeom prst="line">
            <a:avLst/>
          </a:prstGeom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568D846-633E-B912-4AFC-D167F36CF42E}"/>
              </a:ext>
            </a:extLst>
          </p:cNvPr>
          <p:cNvSpPr/>
          <p:nvPr/>
        </p:nvSpPr>
        <p:spPr>
          <a:xfrm>
            <a:off x="1994482" y="4009182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31E978-CBB8-0DD5-55E0-5FDD8B6A4BDE}"/>
              </a:ext>
            </a:extLst>
          </p:cNvPr>
          <p:cNvSpPr/>
          <p:nvPr/>
        </p:nvSpPr>
        <p:spPr>
          <a:xfrm>
            <a:off x="3593243" y="4009182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1DCE81C-74AE-952A-B20C-7BDAEAF44248}"/>
              </a:ext>
            </a:extLst>
          </p:cNvPr>
          <p:cNvSpPr/>
          <p:nvPr/>
        </p:nvSpPr>
        <p:spPr>
          <a:xfrm>
            <a:off x="5208954" y="4009123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C0DDB8-824E-AEB8-F529-4AAA8F9AFD88}"/>
              </a:ext>
            </a:extLst>
          </p:cNvPr>
          <p:cNvSpPr/>
          <p:nvPr/>
        </p:nvSpPr>
        <p:spPr>
          <a:xfrm>
            <a:off x="8408291" y="4009123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779605-E428-83C6-E20E-E17E208EA03A}"/>
              </a:ext>
            </a:extLst>
          </p:cNvPr>
          <p:cNvSpPr/>
          <p:nvPr/>
        </p:nvSpPr>
        <p:spPr>
          <a:xfrm>
            <a:off x="6817736" y="4001691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29323B-0B3F-F7AE-44CD-6D286305AFEE}"/>
              </a:ext>
            </a:extLst>
          </p:cNvPr>
          <p:cNvSpPr/>
          <p:nvPr/>
        </p:nvSpPr>
        <p:spPr>
          <a:xfrm>
            <a:off x="9902980" y="4009123"/>
            <a:ext cx="142386" cy="1528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610679-1EEF-5EB2-14D9-D68E0087F977}"/>
              </a:ext>
            </a:extLst>
          </p:cNvPr>
          <p:cNvSpPr txBox="1"/>
          <p:nvPr/>
        </p:nvSpPr>
        <p:spPr>
          <a:xfrm>
            <a:off x="1714286" y="4609717"/>
            <a:ext cx="761593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</a:t>
            </a:r>
            <a:endParaRPr lang="ko-KR" altLang="en-US" sz="2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8C290-950B-2C5C-EF5F-F9528C7F75D3}"/>
              </a:ext>
            </a:extLst>
          </p:cNvPr>
          <p:cNvSpPr txBox="1"/>
          <p:nvPr/>
        </p:nvSpPr>
        <p:spPr>
          <a:xfrm>
            <a:off x="3072126" y="4609717"/>
            <a:ext cx="1259409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</a:t>
            </a:r>
            <a:endParaRPr lang="ko-KR" altLang="en-US" sz="2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57AF3-42F1-D97E-9BEC-C9C4848DB809}"/>
              </a:ext>
            </a:extLst>
          </p:cNvPr>
          <p:cNvSpPr txBox="1"/>
          <p:nvPr/>
        </p:nvSpPr>
        <p:spPr>
          <a:xfrm>
            <a:off x="4997291" y="4609717"/>
            <a:ext cx="853722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235F4F-A5C8-722F-9904-DCF01B14B63A}"/>
              </a:ext>
            </a:extLst>
          </p:cNvPr>
          <p:cNvSpPr txBox="1"/>
          <p:nvPr/>
        </p:nvSpPr>
        <p:spPr>
          <a:xfrm>
            <a:off x="6505566" y="4609284"/>
            <a:ext cx="742909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endParaRPr lang="ko-KR" altLang="en-US" sz="2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4FAAA2-6984-738F-97E2-D694B8C2084F}"/>
              </a:ext>
            </a:extLst>
          </p:cNvPr>
          <p:cNvSpPr txBox="1"/>
          <p:nvPr/>
        </p:nvSpPr>
        <p:spPr>
          <a:xfrm>
            <a:off x="7938380" y="4609717"/>
            <a:ext cx="1101013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Deploy</a:t>
            </a:r>
            <a:endParaRPr lang="ko-KR" altLang="en-US" sz="2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6B422A-0702-4D5D-0515-CFEA4C4488FA}"/>
              </a:ext>
            </a:extLst>
          </p:cNvPr>
          <p:cNvSpPr txBox="1"/>
          <p:nvPr/>
        </p:nvSpPr>
        <p:spPr>
          <a:xfrm>
            <a:off x="9386028" y="4609717"/>
            <a:ext cx="1259861" cy="446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Operate</a:t>
            </a:r>
            <a:endParaRPr lang="ko-KR" altLang="en-US" sz="2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D1CF8E4-58D1-5A4A-DE90-9AA73D5A9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48542">
            <a:off x="1722842" y="3171556"/>
            <a:ext cx="719517" cy="77240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66F7C6-B60E-E67F-28C4-D41BD8BDF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91185">
            <a:off x="3296680" y="3193250"/>
            <a:ext cx="772406" cy="71951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74092E3-CE4E-DE50-754D-E75D5BBC3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16" y="3150051"/>
            <a:ext cx="719517" cy="77240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C7561D-1F97-51A3-CDF7-80F80915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6" y="3135516"/>
            <a:ext cx="719517" cy="77240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200458-9C60-0D5B-D00E-4257AB86B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59" y="3169503"/>
            <a:ext cx="610644" cy="65553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B2521BF-9CE1-A839-C508-0EEE669B5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71" y="3104422"/>
            <a:ext cx="719517" cy="772406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FC88D8F-2219-1270-54BD-54CC486D7929}"/>
              </a:ext>
            </a:extLst>
          </p:cNvPr>
          <p:cNvSpPr/>
          <p:nvPr/>
        </p:nvSpPr>
        <p:spPr>
          <a:xfrm rot="5400000">
            <a:off x="10583604" y="4032755"/>
            <a:ext cx="152853" cy="10558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5D6B5-82D5-0BF8-02D3-96E86C5DDF4F}"/>
              </a:ext>
            </a:extLst>
          </p:cNvPr>
          <p:cNvSpPr txBox="1"/>
          <p:nvPr/>
        </p:nvSpPr>
        <p:spPr>
          <a:xfrm>
            <a:off x="202476" y="167311"/>
            <a:ext cx="184633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석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[DevOps]</a:t>
            </a:r>
          </a:p>
        </p:txBody>
      </p:sp>
    </p:spTree>
    <p:extLst>
      <p:ext uri="{BB962C8B-B14F-4D97-AF65-F5344CB8AC3E}">
        <p14:creationId xmlns:p14="http://schemas.microsoft.com/office/powerpoint/2010/main" val="138465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1676</Words>
  <Application>Microsoft Office PowerPoint</Application>
  <PresentationFormat>와이드스크린</PresentationFormat>
  <Paragraphs>336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Arial</vt:lpstr>
      <vt:lpstr>검은고딕 블랙</vt:lpstr>
      <vt:lpstr>Symbol</vt:lpstr>
      <vt:lpstr>Pretendard SemiBold</vt:lpstr>
      <vt:lpstr>Calibri</vt:lpstr>
      <vt:lpstr>나눔스퀘어 Bold</vt:lpstr>
      <vt:lpstr>Pretendard Black</vt:lpstr>
      <vt:lpstr>나눔고딕 ExtraBold</vt:lpstr>
      <vt:lpstr>Pretendard Light</vt:lpstr>
      <vt:lpstr>나눔스퀘어 ExtraBold</vt:lpstr>
      <vt:lpstr>Pretendard ExtraBold</vt:lpstr>
      <vt:lpstr>Pretendard Medium</vt:lpstr>
      <vt:lpstr>나눔스퀘어_ac ExtraBold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지연</dc:creator>
  <cp:lastModifiedBy>지연</cp:lastModifiedBy>
  <cp:revision>36</cp:revision>
  <dcterms:created xsi:type="dcterms:W3CDTF">2023-08-07T07:33:36Z</dcterms:created>
  <dcterms:modified xsi:type="dcterms:W3CDTF">2023-08-14T00:20:35Z</dcterms:modified>
</cp:coreProperties>
</file>